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4"/>
  </p:handoutMasterIdLst>
  <p:sldIdLst>
    <p:sldId id="413" r:id="rId3"/>
    <p:sldId id="414" r:id="rId4"/>
    <p:sldId id="415" r:id="rId5"/>
    <p:sldId id="416" r:id="rId6"/>
    <p:sldId id="419" r:id="rId7"/>
    <p:sldId id="421" r:id="rId8"/>
    <p:sldId id="426" r:id="rId9"/>
    <p:sldId id="259" r:id="rId10"/>
    <p:sldId id="427" r:id="rId11"/>
    <p:sldId id="428" r:id="rId12"/>
    <p:sldId id="429" r:id="rId13"/>
    <p:sldId id="431" r:id="rId14"/>
    <p:sldId id="432" r:id="rId15"/>
    <p:sldId id="433" r:id="rId16"/>
    <p:sldId id="463" r:id="rId17"/>
    <p:sldId id="434" r:id="rId19"/>
    <p:sldId id="435" r:id="rId20"/>
    <p:sldId id="271" r:id="rId21"/>
    <p:sldId id="337" r:id="rId22"/>
    <p:sldId id="43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F"/>
    <a:srgbClr val="004195"/>
    <a:srgbClr val="14638A"/>
    <a:srgbClr val="12638B"/>
    <a:srgbClr val="93CDDD"/>
    <a:srgbClr val="0058A5"/>
    <a:srgbClr val="8FAADC"/>
    <a:srgbClr val="0071C0"/>
    <a:srgbClr val="FFFFFF"/>
    <a:srgbClr val="005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5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DBFE-B875-4587-BD3F-BD37DDE7D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CF000-E014-4B86-B502-54C848254C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56537" y="4861443"/>
            <a:ext cx="5184195" cy="4605576"/>
          </a:xfrm>
        </p:spPr>
        <p:txBody>
          <a:bodyPr>
            <a:normAutofit/>
          </a:bodyPr>
          <a:lstStyle/>
          <a:p>
            <a:pPr marL="189230" indent="-189230" defTabSz="948690">
              <a:lnSpc>
                <a:spcPct val="120000"/>
              </a:lnSpc>
              <a:spcBef>
                <a:spcPts val="0"/>
              </a:spcBef>
              <a:spcAft>
                <a:spcPts val="1245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另一个为患者抑郁自评工具，即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PHQ-9(9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条目患者健康问卷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9230" indent="-189230" defTabSz="948690">
              <a:lnSpc>
                <a:spcPct val="120000"/>
              </a:lnSpc>
              <a:spcBef>
                <a:spcPts val="0"/>
              </a:spcBef>
              <a:spcAft>
                <a:spcPts val="1245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如果各位老师担心问诊会占用您过多的时间，那么这个工具可以帮助您。这是个患者自评工具，让患者根据自己的情况打分，您可以通过总分来帮助判断患者是否存在抑郁症状。它也可以帮助您在治疗过程中评定患者抑郁程度的变化。</a:t>
            </a:r>
            <a:endParaRPr lang="zh-CN" altLang="en-US" dirty="0"/>
          </a:p>
          <a:p>
            <a:pPr marL="189230" indent="-189230">
              <a:lnSpc>
                <a:spcPct val="120000"/>
              </a:lnSpc>
              <a:spcBef>
                <a:spcPts val="0"/>
              </a:spcBef>
              <a:spcAft>
                <a:spcPts val="1245"/>
              </a:spcAft>
              <a:buFont typeface="Arial" panose="020B0604020202020204" pitchFamily="34" charset="0"/>
              <a:buChar char="•"/>
              <a:defRPr/>
            </a:pPr>
            <a:endParaRPr lang="zh-CN" altLang="en-US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73A2-48AD-4094-B266-C594F9337E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4B35-9AFE-481D-A28A-85B400A32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78B3-48C9-41AF-B8DF-EE7B3024E04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125385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" y="6489697"/>
            <a:ext cx="8124825" cy="368300"/>
          </a:xfrm>
          <a:custGeom>
            <a:avLst/>
            <a:gdLst/>
            <a:ahLst/>
            <a:cxnLst/>
            <a:rect l="l" t="t" r="r" b="b"/>
            <a:pathLst>
              <a:path w="8124825" h="276225">
                <a:moveTo>
                  <a:pt x="0" y="276225"/>
                </a:moveTo>
                <a:lnTo>
                  <a:pt x="8124825" y="276225"/>
                </a:lnTo>
                <a:lnTo>
                  <a:pt x="81248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6EDE46-FA9A-4B5A-AA48-081F400723B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7"/>
            <a:ext cx="7886700" cy="10064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  <p:sp>
        <p:nvSpPr>
          <p:cNvPr id="7" name="正五边形 6"/>
          <p:cNvSpPr/>
          <p:nvPr userDrawn="1"/>
        </p:nvSpPr>
        <p:spPr>
          <a:xfrm>
            <a:off x="8448040" y="74930"/>
            <a:ext cx="573405" cy="466725"/>
          </a:xfrm>
          <a:prstGeom prst="pent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4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4E5A-CFD5-4FEA-A166-D9E9258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C409-F4D9-45A3-BF26-D0069F8CFF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jointcommission.org/assets/1/18/DSC_CSC_Chap.pdf" TargetMode="Externa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5894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464438" y="0"/>
                </a:moveTo>
                <a:lnTo>
                  <a:pt x="0" y="0"/>
                </a:lnTo>
                <a:lnTo>
                  <a:pt x="0" y="2661285"/>
                </a:lnTo>
                <a:lnTo>
                  <a:pt x="1377950" y="2661285"/>
                </a:lnTo>
                <a:lnTo>
                  <a:pt x="1377950" y="413385"/>
                </a:lnTo>
                <a:lnTo>
                  <a:pt x="692531" y="413385"/>
                </a:lnTo>
                <a:lnTo>
                  <a:pt x="181863" y="85851"/>
                </a:lnTo>
                <a:lnTo>
                  <a:pt x="464438" y="85851"/>
                </a:lnTo>
                <a:lnTo>
                  <a:pt x="464438" y="0"/>
                </a:lnTo>
                <a:close/>
              </a:path>
              <a:path w="1377950" h="2661285">
                <a:moveTo>
                  <a:pt x="1377950" y="0"/>
                </a:moveTo>
                <a:lnTo>
                  <a:pt x="920623" y="0"/>
                </a:lnTo>
                <a:lnTo>
                  <a:pt x="920623" y="85851"/>
                </a:lnTo>
                <a:lnTo>
                  <a:pt x="1203198" y="85851"/>
                </a:lnTo>
                <a:lnTo>
                  <a:pt x="692531" y="413385"/>
                </a:lnTo>
                <a:lnTo>
                  <a:pt x="1377950" y="413385"/>
                </a:lnTo>
                <a:lnTo>
                  <a:pt x="1377950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5894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0" y="0"/>
                </a:moveTo>
                <a:lnTo>
                  <a:pt x="464438" y="0"/>
                </a:lnTo>
                <a:lnTo>
                  <a:pt x="464438" y="85851"/>
                </a:lnTo>
                <a:lnTo>
                  <a:pt x="181863" y="85851"/>
                </a:lnTo>
                <a:lnTo>
                  <a:pt x="692531" y="413385"/>
                </a:lnTo>
                <a:lnTo>
                  <a:pt x="1203198" y="85851"/>
                </a:lnTo>
                <a:lnTo>
                  <a:pt x="920623" y="85851"/>
                </a:lnTo>
                <a:lnTo>
                  <a:pt x="920623" y="0"/>
                </a:lnTo>
                <a:lnTo>
                  <a:pt x="1377950" y="0"/>
                </a:lnTo>
                <a:lnTo>
                  <a:pt x="1377950" y="2661285"/>
                </a:lnTo>
                <a:lnTo>
                  <a:pt x="0" y="26612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95300"/>
            <a:ext cx="1941830" cy="5927"/>
          </a:xfrm>
          <a:custGeom>
            <a:avLst/>
            <a:gdLst/>
            <a:ahLst/>
            <a:cxnLst/>
            <a:rect l="l" t="t" r="r" b="b"/>
            <a:pathLst>
              <a:path w="1941830" h="4445">
                <a:moveTo>
                  <a:pt x="0" y="0"/>
                </a:moveTo>
                <a:lnTo>
                  <a:pt x="1941830" y="4445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9906" y="473287"/>
            <a:ext cx="2284095" cy="22013"/>
          </a:xfrm>
          <a:custGeom>
            <a:avLst/>
            <a:gdLst/>
            <a:ahLst/>
            <a:cxnLst/>
            <a:rect l="l" t="t" r="r" b="b"/>
            <a:pathLst>
              <a:path w="2284095" h="16510">
                <a:moveTo>
                  <a:pt x="0" y="0"/>
                </a:moveTo>
                <a:lnTo>
                  <a:pt x="2284095" y="16510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12519" y="1167619"/>
            <a:ext cx="3588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02510" algn="l"/>
              </a:tabLst>
            </a:pPr>
            <a:r>
              <a:rPr sz="2000" b="1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抗血小板	降低胆固醇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13083" y="347338"/>
            <a:ext cx="52347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缺血性卒中</a:t>
            </a:r>
            <a:r>
              <a:rPr lang="zh-CN" altLang="en-US" sz="2000" dirty="0"/>
              <a:t>后</a:t>
            </a:r>
            <a:r>
              <a:rPr sz="2000" dirty="0" err="1"/>
              <a:t>二级预防经</a:t>
            </a:r>
            <a:r>
              <a:rPr sz="2000" spc="-10" dirty="0" err="1"/>
              <a:t>典</a:t>
            </a:r>
            <a:r>
              <a:rPr sz="2000" dirty="0" err="1"/>
              <a:t>的“</a:t>
            </a:r>
            <a:r>
              <a:rPr sz="2000" spc="-10" dirty="0" err="1"/>
              <a:t>三</a:t>
            </a:r>
            <a:r>
              <a:rPr sz="2000" dirty="0" err="1"/>
              <a:t>驾马</a:t>
            </a:r>
            <a:r>
              <a:rPr sz="2000" spc="-10" dirty="0" err="1"/>
              <a:t>车</a:t>
            </a:r>
            <a:r>
              <a:rPr sz="2000" dirty="0"/>
              <a:t>”</a:t>
            </a:r>
            <a:endParaRPr sz="2000" dirty="0"/>
          </a:p>
        </p:txBody>
      </p:sp>
      <p:sp>
        <p:nvSpPr>
          <p:cNvPr id="10" name="object 10"/>
          <p:cNvSpPr/>
          <p:nvPr/>
        </p:nvSpPr>
        <p:spPr>
          <a:xfrm>
            <a:off x="3882390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464438" y="0"/>
                </a:moveTo>
                <a:lnTo>
                  <a:pt x="0" y="0"/>
                </a:lnTo>
                <a:lnTo>
                  <a:pt x="0" y="2661285"/>
                </a:lnTo>
                <a:lnTo>
                  <a:pt x="1377950" y="2661285"/>
                </a:lnTo>
                <a:lnTo>
                  <a:pt x="1377950" y="413385"/>
                </a:lnTo>
                <a:lnTo>
                  <a:pt x="692531" y="413385"/>
                </a:lnTo>
                <a:lnTo>
                  <a:pt x="181863" y="85851"/>
                </a:lnTo>
                <a:lnTo>
                  <a:pt x="464438" y="85851"/>
                </a:lnTo>
                <a:lnTo>
                  <a:pt x="464438" y="0"/>
                </a:lnTo>
                <a:close/>
              </a:path>
              <a:path w="1377950" h="2661285">
                <a:moveTo>
                  <a:pt x="1377950" y="0"/>
                </a:moveTo>
                <a:lnTo>
                  <a:pt x="920623" y="0"/>
                </a:lnTo>
                <a:lnTo>
                  <a:pt x="920623" y="85851"/>
                </a:lnTo>
                <a:lnTo>
                  <a:pt x="1203198" y="85851"/>
                </a:lnTo>
                <a:lnTo>
                  <a:pt x="692531" y="413385"/>
                </a:lnTo>
                <a:lnTo>
                  <a:pt x="1377950" y="413385"/>
                </a:lnTo>
                <a:lnTo>
                  <a:pt x="1377950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82390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0" y="0"/>
                </a:moveTo>
                <a:lnTo>
                  <a:pt x="464438" y="0"/>
                </a:lnTo>
                <a:lnTo>
                  <a:pt x="464438" y="85851"/>
                </a:lnTo>
                <a:lnTo>
                  <a:pt x="181863" y="85851"/>
                </a:lnTo>
                <a:lnTo>
                  <a:pt x="692531" y="413385"/>
                </a:lnTo>
                <a:lnTo>
                  <a:pt x="1203198" y="85851"/>
                </a:lnTo>
                <a:lnTo>
                  <a:pt x="920623" y="85851"/>
                </a:lnTo>
                <a:lnTo>
                  <a:pt x="920623" y="0"/>
                </a:lnTo>
                <a:lnTo>
                  <a:pt x="1377950" y="0"/>
                </a:lnTo>
                <a:lnTo>
                  <a:pt x="1377950" y="2661285"/>
                </a:lnTo>
                <a:lnTo>
                  <a:pt x="0" y="26612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58584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464438" y="0"/>
                </a:moveTo>
                <a:lnTo>
                  <a:pt x="0" y="0"/>
                </a:lnTo>
                <a:lnTo>
                  <a:pt x="0" y="2661285"/>
                </a:lnTo>
                <a:lnTo>
                  <a:pt x="1377949" y="2661285"/>
                </a:lnTo>
                <a:lnTo>
                  <a:pt x="1377949" y="413385"/>
                </a:lnTo>
                <a:lnTo>
                  <a:pt x="692531" y="413385"/>
                </a:lnTo>
                <a:lnTo>
                  <a:pt x="181863" y="85851"/>
                </a:lnTo>
                <a:lnTo>
                  <a:pt x="464438" y="85851"/>
                </a:lnTo>
                <a:lnTo>
                  <a:pt x="464438" y="0"/>
                </a:lnTo>
                <a:close/>
              </a:path>
              <a:path w="1377950" h="2661285">
                <a:moveTo>
                  <a:pt x="1377949" y="0"/>
                </a:moveTo>
                <a:lnTo>
                  <a:pt x="920622" y="0"/>
                </a:lnTo>
                <a:lnTo>
                  <a:pt x="920622" y="85851"/>
                </a:lnTo>
                <a:lnTo>
                  <a:pt x="1203197" y="85851"/>
                </a:lnTo>
                <a:lnTo>
                  <a:pt x="692531" y="413385"/>
                </a:lnTo>
                <a:lnTo>
                  <a:pt x="1377949" y="413385"/>
                </a:lnTo>
                <a:lnTo>
                  <a:pt x="137794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58584" y="1681481"/>
            <a:ext cx="1377950" cy="3548380"/>
          </a:xfrm>
          <a:custGeom>
            <a:avLst/>
            <a:gdLst/>
            <a:ahLst/>
            <a:cxnLst/>
            <a:rect l="l" t="t" r="r" b="b"/>
            <a:pathLst>
              <a:path w="1377950" h="2661285">
                <a:moveTo>
                  <a:pt x="0" y="0"/>
                </a:moveTo>
                <a:lnTo>
                  <a:pt x="464438" y="0"/>
                </a:lnTo>
                <a:lnTo>
                  <a:pt x="464438" y="85851"/>
                </a:lnTo>
                <a:lnTo>
                  <a:pt x="181863" y="85851"/>
                </a:lnTo>
                <a:lnTo>
                  <a:pt x="692531" y="413385"/>
                </a:lnTo>
                <a:lnTo>
                  <a:pt x="1203197" y="85851"/>
                </a:lnTo>
                <a:lnTo>
                  <a:pt x="920622" y="85851"/>
                </a:lnTo>
                <a:lnTo>
                  <a:pt x="920622" y="0"/>
                </a:lnTo>
                <a:lnTo>
                  <a:pt x="1377949" y="0"/>
                </a:lnTo>
                <a:lnTo>
                  <a:pt x="1377949" y="2661285"/>
                </a:lnTo>
                <a:lnTo>
                  <a:pt x="0" y="26612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34260" y="5592320"/>
            <a:ext cx="47199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形成经典的“ABC”</a:t>
            </a:r>
            <a:r>
              <a:rPr sz="2400" b="1" spc="-20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400" b="1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卒中二级预防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5843" y="1167619"/>
            <a:ext cx="1043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控制血压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9179" y="2771464"/>
            <a:ext cx="11461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nt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atelet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3765" y="2771464"/>
            <a:ext cx="6972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tati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8533" y="2772650"/>
            <a:ext cx="117221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nt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hype</a:t>
            </a:r>
            <a:r>
              <a:rPr sz="1350" b="1" spc="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tens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ion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9739" y="3750888"/>
            <a:ext cx="109918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ho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este</a:t>
            </a:r>
            <a:r>
              <a:rPr sz="135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ol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6990" algn="ctr">
              <a:lnSpc>
                <a:spcPct val="100000"/>
              </a:lnSpc>
              <a:spcBef>
                <a:spcPts val="45"/>
              </a:spcBef>
            </a:pP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35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er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35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0689" y="3937833"/>
            <a:ext cx="1415415" cy="582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275" marR="5080" indent="-410210">
              <a:lnSpc>
                <a:spcPct val="101000"/>
              </a:lnSpc>
            </a:pPr>
            <a:r>
              <a:rPr sz="2400" b="1" spc="-5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35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essu</a:t>
            </a:r>
            <a:r>
              <a:rPr sz="1350" b="1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 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35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ol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9179" y="3749703"/>
            <a:ext cx="11461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nt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35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35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atelet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sz="2000" dirty="0"/>
              <a:t>年 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AH</a:t>
            </a:r>
            <a:r>
              <a:rPr sz="20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/ASA</a:t>
            </a:r>
            <a:br>
              <a:rPr 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急性缺血性卒中患者早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期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指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南推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荐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b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应常规筛查卒中后抑郁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诊断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都应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接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受抗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抑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郁药</a:t>
            </a:r>
            <a:r>
              <a:rPr lang="zh-CN" altLang="en-US"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物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治疗</a:t>
            </a:r>
            <a:b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</a:b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0" y="6596939"/>
            <a:ext cx="19685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roke.</a:t>
            </a:r>
            <a:r>
              <a:rPr sz="10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Mar;49(3):50</a:t>
            </a:r>
            <a:r>
              <a:rPr sz="1000" spc="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-510.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8825" y="1665393"/>
            <a:ext cx="7666355" cy="3012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8830" y="3016165"/>
            <a:ext cx="7418070" cy="3026833"/>
          </a:xfrm>
          <a:custGeom>
            <a:avLst/>
            <a:gdLst/>
            <a:ahLst/>
            <a:cxnLst/>
            <a:rect l="l" t="t" r="r" b="b"/>
            <a:pathLst>
              <a:path w="7418070" h="2270125">
                <a:moveTo>
                  <a:pt x="1394454" y="0"/>
                </a:moveTo>
                <a:lnTo>
                  <a:pt x="1236339" y="1284097"/>
                </a:lnTo>
                <a:lnTo>
                  <a:pt x="159871" y="1284154"/>
                </a:lnTo>
                <a:lnTo>
                  <a:pt x="145261" y="1285183"/>
                </a:lnTo>
                <a:lnTo>
                  <a:pt x="103927" y="1295529"/>
                </a:lnTo>
                <a:lnTo>
                  <a:pt x="67498" y="1315607"/>
                </a:lnTo>
                <a:lnTo>
                  <a:pt x="37466" y="1343929"/>
                </a:lnTo>
                <a:lnTo>
                  <a:pt x="15322" y="1379005"/>
                </a:lnTo>
                <a:lnTo>
                  <a:pt x="2557" y="1419348"/>
                </a:lnTo>
                <a:lnTo>
                  <a:pt x="0" y="1448308"/>
                </a:lnTo>
                <a:lnTo>
                  <a:pt x="50" y="2109728"/>
                </a:lnTo>
                <a:lnTo>
                  <a:pt x="6810" y="2152381"/>
                </a:lnTo>
                <a:lnTo>
                  <a:pt x="23802" y="2190624"/>
                </a:lnTo>
                <a:lnTo>
                  <a:pt x="49536" y="2222967"/>
                </a:lnTo>
                <a:lnTo>
                  <a:pt x="82517" y="2247917"/>
                </a:lnTo>
                <a:lnTo>
                  <a:pt x="121255" y="2263981"/>
                </a:lnTo>
                <a:lnTo>
                  <a:pt x="164256" y="2269667"/>
                </a:lnTo>
                <a:lnTo>
                  <a:pt x="7258133" y="2269613"/>
                </a:lnTo>
                <a:lnTo>
                  <a:pt x="7300778" y="2262861"/>
                </a:lnTo>
                <a:lnTo>
                  <a:pt x="7339019" y="2245872"/>
                </a:lnTo>
                <a:lnTo>
                  <a:pt x="7371361" y="2220139"/>
                </a:lnTo>
                <a:lnTo>
                  <a:pt x="7396312" y="2187155"/>
                </a:lnTo>
                <a:lnTo>
                  <a:pt x="7412377" y="2148413"/>
                </a:lnTo>
                <a:lnTo>
                  <a:pt x="7418064" y="2105406"/>
                </a:lnTo>
                <a:lnTo>
                  <a:pt x="7418008" y="1444087"/>
                </a:lnTo>
                <a:lnTo>
                  <a:pt x="7411245" y="1401405"/>
                </a:lnTo>
                <a:lnTo>
                  <a:pt x="7394254" y="1363144"/>
                </a:lnTo>
                <a:lnTo>
                  <a:pt x="7368527" y="1330794"/>
                </a:lnTo>
                <a:lnTo>
                  <a:pt x="7335556" y="1305844"/>
                </a:lnTo>
                <a:lnTo>
                  <a:pt x="7296834" y="1289781"/>
                </a:lnTo>
                <a:lnTo>
                  <a:pt x="7253853" y="1284097"/>
                </a:lnTo>
                <a:lnTo>
                  <a:pt x="3090920" y="1284097"/>
                </a:lnTo>
                <a:lnTo>
                  <a:pt x="139445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96773" y="4918104"/>
            <a:ext cx="68599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350" dirty="0">
                <a:latin typeface="Arial" panose="020B0604020202020204"/>
                <a:cs typeface="Arial" panose="020B0604020202020204"/>
              </a:rPr>
              <a:t>•	</a:t>
            </a:r>
            <a:r>
              <a:rPr sz="1350" b="1" spc="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推荐应用</a:t>
            </a:r>
            <a:r>
              <a:rPr lang="zh-CN" altLang="en-US" sz="1350" b="1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定式</a:t>
            </a:r>
            <a:r>
              <a:rPr sz="1350" b="1" spc="-1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抑</a:t>
            </a:r>
            <a:r>
              <a:rPr sz="1350" b="1" spc="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郁筛</a:t>
            </a:r>
            <a:r>
              <a:rPr sz="1350" b="1" spc="-1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查</a:t>
            </a:r>
            <a:r>
              <a:rPr sz="1350" b="1" spc="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量</a:t>
            </a:r>
            <a:r>
              <a:rPr sz="1350" b="1" spc="-1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表</a:t>
            </a:r>
            <a:r>
              <a:rPr sz="1350" b="1" spc="1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对</a:t>
            </a:r>
            <a:r>
              <a:rPr sz="24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卒中后抑郁进行常规筛查</a:t>
            </a:r>
            <a:endParaRPr sz="2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350" dirty="0">
                <a:latin typeface="Arial" panose="020B0604020202020204"/>
                <a:cs typeface="Arial" panose="020B0604020202020204"/>
              </a:rPr>
              <a:t>•	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诊断</a:t>
            </a:r>
            <a:r>
              <a:rPr sz="135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的患者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若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禁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忌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症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则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应进行抗抑郁药物治疗，并密</a:t>
            </a:r>
            <a:endParaRPr sz="2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9085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切监测其有效性</a:t>
            </a:r>
            <a:endParaRPr sz="2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076" y="3569783"/>
            <a:ext cx="7974965" cy="17454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16149" y="4410287"/>
            <a:ext cx="4438015" cy="1892300"/>
          </a:xfrm>
          <a:custGeom>
            <a:avLst/>
            <a:gdLst/>
            <a:ahLst/>
            <a:cxnLst/>
            <a:rect l="l" t="t" r="r" b="b"/>
            <a:pathLst>
              <a:path w="4438015" h="1419225">
                <a:moveTo>
                  <a:pt x="4239895" y="232537"/>
                </a:moveTo>
                <a:lnTo>
                  <a:pt x="197738" y="232537"/>
                </a:lnTo>
                <a:lnTo>
                  <a:pt x="181519" y="233192"/>
                </a:lnTo>
                <a:lnTo>
                  <a:pt x="135233" y="242616"/>
                </a:lnTo>
                <a:lnTo>
                  <a:pt x="93573" y="262160"/>
                </a:lnTo>
                <a:lnTo>
                  <a:pt x="57912" y="290449"/>
                </a:lnTo>
                <a:lnTo>
                  <a:pt x="29623" y="326110"/>
                </a:lnTo>
                <a:lnTo>
                  <a:pt x="10079" y="367770"/>
                </a:lnTo>
                <a:lnTo>
                  <a:pt x="655" y="414056"/>
                </a:lnTo>
                <a:lnTo>
                  <a:pt x="0" y="430276"/>
                </a:lnTo>
                <a:lnTo>
                  <a:pt x="0" y="1221016"/>
                </a:lnTo>
                <a:lnTo>
                  <a:pt x="5746" y="1268524"/>
                </a:lnTo>
                <a:lnTo>
                  <a:pt x="22069" y="1311868"/>
                </a:lnTo>
                <a:lnTo>
                  <a:pt x="47595" y="1349675"/>
                </a:lnTo>
                <a:lnTo>
                  <a:pt x="80951" y="1380570"/>
                </a:lnTo>
                <a:lnTo>
                  <a:pt x="120765" y="1403179"/>
                </a:lnTo>
                <a:lnTo>
                  <a:pt x="165661" y="1416129"/>
                </a:lnTo>
                <a:lnTo>
                  <a:pt x="197738" y="1418717"/>
                </a:lnTo>
                <a:lnTo>
                  <a:pt x="4239895" y="1418717"/>
                </a:lnTo>
                <a:lnTo>
                  <a:pt x="4287417" y="1412970"/>
                </a:lnTo>
                <a:lnTo>
                  <a:pt x="4330772" y="1396648"/>
                </a:lnTo>
                <a:lnTo>
                  <a:pt x="4368586" y="1371125"/>
                </a:lnTo>
                <a:lnTo>
                  <a:pt x="4399485" y="1337773"/>
                </a:lnTo>
                <a:lnTo>
                  <a:pt x="4422096" y="1297967"/>
                </a:lnTo>
                <a:lnTo>
                  <a:pt x="4435046" y="1253082"/>
                </a:lnTo>
                <a:lnTo>
                  <a:pt x="4437633" y="1221016"/>
                </a:lnTo>
                <a:lnTo>
                  <a:pt x="4437633" y="430276"/>
                </a:lnTo>
                <a:lnTo>
                  <a:pt x="4431887" y="382753"/>
                </a:lnTo>
                <a:lnTo>
                  <a:pt x="4415564" y="339398"/>
                </a:lnTo>
                <a:lnTo>
                  <a:pt x="4390038" y="301584"/>
                </a:lnTo>
                <a:lnTo>
                  <a:pt x="4356682" y="270685"/>
                </a:lnTo>
                <a:lnTo>
                  <a:pt x="4316868" y="248074"/>
                </a:lnTo>
                <a:lnTo>
                  <a:pt x="4271972" y="235124"/>
                </a:lnTo>
                <a:lnTo>
                  <a:pt x="4239895" y="232537"/>
                </a:lnTo>
                <a:close/>
              </a:path>
              <a:path w="4438015" h="1419225">
                <a:moveTo>
                  <a:pt x="1694052" y="0"/>
                </a:moveTo>
                <a:lnTo>
                  <a:pt x="739648" y="232537"/>
                </a:lnTo>
                <a:lnTo>
                  <a:pt x="1848992" y="232537"/>
                </a:lnTo>
                <a:lnTo>
                  <a:pt x="169405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076" y="1220047"/>
            <a:ext cx="7974965" cy="234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26207" y="4959417"/>
            <a:ext cx="4073525" cy="93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TI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A或缺血性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者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进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神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经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损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伤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功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能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受限 评估，如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抑郁筛查 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接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受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康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复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家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进一步评估和治疗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8592" y="147689"/>
            <a:ext cx="78867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435">
              <a:lnSpc>
                <a:spcPts val="2395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sz="2000" dirty="0"/>
              <a:t>年 </a:t>
            </a:r>
            <a:r>
              <a:rPr sz="2000" dirty="0" err="1"/>
              <a:t>加拿大卒中二级预防指南</a:t>
            </a:r>
            <a:r>
              <a:rPr sz="2000" spc="-15" dirty="0" err="1"/>
              <a:t>指</a:t>
            </a:r>
            <a:r>
              <a:rPr sz="2000" dirty="0" err="1"/>
              <a:t>出</a:t>
            </a:r>
            <a:r>
              <a:rPr sz="2000" dirty="0"/>
              <a:t>：</a:t>
            </a:r>
            <a:br>
              <a:rPr lang="en-US" sz="2000" dirty="0"/>
            </a:b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抑郁筛查治疗应作为卒</a:t>
            </a:r>
            <a:r>
              <a:rPr lang="zh-CN" altLang="en-US"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  <a:r>
              <a:rPr lang="zh-CN" altLang="en-US"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级预</a:t>
            </a:r>
            <a:r>
              <a:rPr lang="zh-CN" altLang="en-US"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防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的一</a:t>
            </a:r>
            <a:r>
              <a:rPr lang="zh-CN" altLang="en-US"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部</a:t>
            </a:r>
            <a: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br>
              <a:rPr lang="zh-CN" altLang="en-US"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</a:b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601" y="1235012"/>
            <a:ext cx="51042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6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7年加拿大卒中最佳实践建</a:t>
            </a:r>
            <a:r>
              <a:rPr sz="16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议</a:t>
            </a: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：卒</a:t>
            </a:r>
            <a:r>
              <a:rPr sz="16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的二</a:t>
            </a:r>
            <a:r>
              <a:rPr sz="16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预防</a:t>
            </a:r>
            <a:r>
              <a:rPr sz="16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指</a:t>
            </a: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南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769" y="2587921"/>
            <a:ext cx="7531100" cy="1385992"/>
          </a:xfrm>
          <a:custGeom>
            <a:avLst/>
            <a:gdLst/>
            <a:ahLst/>
            <a:cxnLst/>
            <a:rect l="l" t="t" r="r" b="b"/>
            <a:pathLst>
              <a:path w="7531100" h="1039494">
                <a:moveTo>
                  <a:pt x="7011238" y="0"/>
                </a:moveTo>
                <a:lnTo>
                  <a:pt x="519633" y="0"/>
                </a:lnTo>
                <a:lnTo>
                  <a:pt x="477013" y="1722"/>
                </a:lnTo>
                <a:lnTo>
                  <a:pt x="435343" y="6801"/>
                </a:lnTo>
                <a:lnTo>
                  <a:pt x="394756" y="15103"/>
                </a:lnTo>
                <a:lnTo>
                  <a:pt x="355385" y="26493"/>
                </a:lnTo>
                <a:lnTo>
                  <a:pt x="317364" y="40838"/>
                </a:lnTo>
                <a:lnTo>
                  <a:pt x="280827" y="58004"/>
                </a:lnTo>
                <a:lnTo>
                  <a:pt x="245908" y="77859"/>
                </a:lnTo>
                <a:lnTo>
                  <a:pt x="212740" y="100267"/>
                </a:lnTo>
                <a:lnTo>
                  <a:pt x="181457" y="125095"/>
                </a:lnTo>
                <a:lnTo>
                  <a:pt x="152193" y="152209"/>
                </a:lnTo>
                <a:lnTo>
                  <a:pt x="125081" y="181476"/>
                </a:lnTo>
                <a:lnTo>
                  <a:pt x="100256" y="212762"/>
                </a:lnTo>
                <a:lnTo>
                  <a:pt x="77850" y="245933"/>
                </a:lnTo>
                <a:lnTo>
                  <a:pt x="57998" y="280856"/>
                </a:lnTo>
                <a:lnTo>
                  <a:pt x="40834" y="317396"/>
                </a:lnTo>
                <a:lnTo>
                  <a:pt x="26490" y="355421"/>
                </a:lnTo>
                <a:lnTo>
                  <a:pt x="15101" y="394795"/>
                </a:lnTo>
                <a:lnTo>
                  <a:pt x="6800" y="435386"/>
                </a:lnTo>
                <a:lnTo>
                  <a:pt x="1722" y="477060"/>
                </a:lnTo>
                <a:lnTo>
                  <a:pt x="0" y="519683"/>
                </a:lnTo>
                <a:lnTo>
                  <a:pt x="1722" y="562288"/>
                </a:lnTo>
                <a:lnTo>
                  <a:pt x="6800" y="603946"/>
                </a:lnTo>
                <a:lnTo>
                  <a:pt x="15101" y="644523"/>
                </a:lnTo>
                <a:lnTo>
                  <a:pt x="26490" y="683884"/>
                </a:lnTo>
                <a:lnTo>
                  <a:pt x="40834" y="721897"/>
                </a:lnTo>
                <a:lnTo>
                  <a:pt x="57998" y="758428"/>
                </a:lnTo>
                <a:lnTo>
                  <a:pt x="77850" y="793342"/>
                </a:lnTo>
                <a:lnTo>
                  <a:pt x="100256" y="826505"/>
                </a:lnTo>
                <a:lnTo>
                  <a:pt x="125081" y="857785"/>
                </a:lnTo>
                <a:lnTo>
                  <a:pt x="152193" y="887047"/>
                </a:lnTo>
                <a:lnTo>
                  <a:pt x="181457" y="914157"/>
                </a:lnTo>
                <a:lnTo>
                  <a:pt x="212740" y="938982"/>
                </a:lnTo>
                <a:lnTo>
                  <a:pt x="245908" y="961387"/>
                </a:lnTo>
                <a:lnTo>
                  <a:pt x="280827" y="981239"/>
                </a:lnTo>
                <a:lnTo>
                  <a:pt x="317364" y="998404"/>
                </a:lnTo>
                <a:lnTo>
                  <a:pt x="355385" y="1012748"/>
                </a:lnTo>
                <a:lnTo>
                  <a:pt x="394756" y="1024138"/>
                </a:lnTo>
                <a:lnTo>
                  <a:pt x="435343" y="1032439"/>
                </a:lnTo>
                <a:lnTo>
                  <a:pt x="477013" y="1037518"/>
                </a:lnTo>
                <a:lnTo>
                  <a:pt x="519633" y="1039240"/>
                </a:lnTo>
                <a:lnTo>
                  <a:pt x="7011238" y="1039240"/>
                </a:lnTo>
                <a:lnTo>
                  <a:pt x="7053861" y="1037518"/>
                </a:lnTo>
                <a:lnTo>
                  <a:pt x="7095535" y="1032439"/>
                </a:lnTo>
                <a:lnTo>
                  <a:pt x="7136126" y="1024138"/>
                </a:lnTo>
                <a:lnTo>
                  <a:pt x="7175501" y="1012748"/>
                </a:lnTo>
                <a:lnTo>
                  <a:pt x="7213525" y="998404"/>
                </a:lnTo>
                <a:lnTo>
                  <a:pt x="7250065" y="981239"/>
                </a:lnTo>
                <a:lnTo>
                  <a:pt x="7284988" y="961387"/>
                </a:lnTo>
                <a:lnTo>
                  <a:pt x="7318159" y="938982"/>
                </a:lnTo>
                <a:lnTo>
                  <a:pt x="7349445" y="914157"/>
                </a:lnTo>
                <a:lnTo>
                  <a:pt x="7378712" y="887047"/>
                </a:lnTo>
                <a:lnTo>
                  <a:pt x="7405827" y="857785"/>
                </a:lnTo>
                <a:lnTo>
                  <a:pt x="7430655" y="826505"/>
                </a:lnTo>
                <a:lnTo>
                  <a:pt x="7453063" y="793342"/>
                </a:lnTo>
                <a:lnTo>
                  <a:pt x="7472917" y="758428"/>
                </a:lnTo>
                <a:lnTo>
                  <a:pt x="7490083" y="721897"/>
                </a:lnTo>
                <a:lnTo>
                  <a:pt x="7504428" y="683884"/>
                </a:lnTo>
                <a:lnTo>
                  <a:pt x="7515819" y="644523"/>
                </a:lnTo>
                <a:lnTo>
                  <a:pt x="7524120" y="603946"/>
                </a:lnTo>
                <a:lnTo>
                  <a:pt x="7529199" y="562288"/>
                </a:lnTo>
                <a:lnTo>
                  <a:pt x="7530922" y="519683"/>
                </a:lnTo>
                <a:lnTo>
                  <a:pt x="7529199" y="477060"/>
                </a:lnTo>
                <a:lnTo>
                  <a:pt x="7524120" y="435386"/>
                </a:lnTo>
                <a:lnTo>
                  <a:pt x="7515819" y="394795"/>
                </a:lnTo>
                <a:lnTo>
                  <a:pt x="7504428" y="355421"/>
                </a:lnTo>
                <a:lnTo>
                  <a:pt x="7490083" y="317396"/>
                </a:lnTo>
                <a:lnTo>
                  <a:pt x="7472917" y="280856"/>
                </a:lnTo>
                <a:lnTo>
                  <a:pt x="7453063" y="245933"/>
                </a:lnTo>
                <a:lnTo>
                  <a:pt x="7430655" y="212762"/>
                </a:lnTo>
                <a:lnTo>
                  <a:pt x="7405827" y="181476"/>
                </a:lnTo>
                <a:lnTo>
                  <a:pt x="7378712" y="152209"/>
                </a:lnTo>
                <a:lnTo>
                  <a:pt x="7349445" y="125095"/>
                </a:lnTo>
                <a:lnTo>
                  <a:pt x="7318159" y="100267"/>
                </a:lnTo>
                <a:lnTo>
                  <a:pt x="7284988" y="77859"/>
                </a:lnTo>
                <a:lnTo>
                  <a:pt x="7250065" y="58004"/>
                </a:lnTo>
                <a:lnTo>
                  <a:pt x="7213525" y="40838"/>
                </a:lnTo>
                <a:lnTo>
                  <a:pt x="7175501" y="26493"/>
                </a:lnTo>
                <a:lnTo>
                  <a:pt x="7136126" y="15103"/>
                </a:lnTo>
                <a:lnTo>
                  <a:pt x="7095535" y="6801"/>
                </a:lnTo>
                <a:lnTo>
                  <a:pt x="7053861" y="1722"/>
                </a:lnTo>
                <a:lnTo>
                  <a:pt x="7011238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9769" y="2587921"/>
            <a:ext cx="7531100" cy="1385992"/>
          </a:xfrm>
          <a:custGeom>
            <a:avLst/>
            <a:gdLst/>
            <a:ahLst/>
            <a:cxnLst/>
            <a:rect l="l" t="t" r="r" b="b"/>
            <a:pathLst>
              <a:path w="7531100" h="1039494">
                <a:moveTo>
                  <a:pt x="0" y="519683"/>
                </a:moveTo>
                <a:lnTo>
                  <a:pt x="1722" y="477060"/>
                </a:lnTo>
                <a:lnTo>
                  <a:pt x="6800" y="435386"/>
                </a:lnTo>
                <a:lnTo>
                  <a:pt x="15101" y="394795"/>
                </a:lnTo>
                <a:lnTo>
                  <a:pt x="26490" y="355421"/>
                </a:lnTo>
                <a:lnTo>
                  <a:pt x="40834" y="317396"/>
                </a:lnTo>
                <a:lnTo>
                  <a:pt x="57998" y="280856"/>
                </a:lnTo>
                <a:lnTo>
                  <a:pt x="77850" y="245933"/>
                </a:lnTo>
                <a:lnTo>
                  <a:pt x="100256" y="212762"/>
                </a:lnTo>
                <a:lnTo>
                  <a:pt x="125081" y="181476"/>
                </a:lnTo>
                <a:lnTo>
                  <a:pt x="152193" y="152209"/>
                </a:lnTo>
                <a:lnTo>
                  <a:pt x="181457" y="125095"/>
                </a:lnTo>
                <a:lnTo>
                  <a:pt x="212740" y="100267"/>
                </a:lnTo>
                <a:lnTo>
                  <a:pt x="245908" y="77859"/>
                </a:lnTo>
                <a:lnTo>
                  <a:pt x="280827" y="58004"/>
                </a:lnTo>
                <a:lnTo>
                  <a:pt x="317364" y="40838"/>
                </a:lnTo>
                <a:lnTo>
                  <a:pt x="355385" y="26493"/>
                </a:lnTo>
                <a:lnTo>
                  <a:pt x="394756" y="15103"/>
                </a:lnTo>
                <a:lnTo>
                  <a:pt x="435343" y="6801"/>
                </a:lnTo>
                <a:lnTo>
                  <a:pt x="477013" y="1722"/>
                </a:lnTo>
                <a:lnTo>
                  <a:pt x="519633" y="0"/>
                </a:lnTo>
                <a:lnTo>
                  <a:pt x="7011238" y="0"/>
                </a:lnTo>
                <a:lnTo>
                  <a:pt x="7053861" y="1722"/>
                </a:lnTo>
                <a:lnTo>
                  <a:pt x="7095535" y="6801"/>
                </a:lnTo>
                <a:lnTo>
                  <a:pt x="7136126" y="15103"/>
                </a:lnTo>
                <a:lnTo>
                  <a:pt x="7175501" y="26493"/>
                </a:lnTo>
                <a:lnTo>
                  <a:pt x="7213525" y="40838"/>
                </a:lnTo>
                <a:lnTo>
                  <a:pt x="7250065" y="58004"/>
                </a:lnTo>
                <a:lnTo>
                  <a:pt x="7284988" y="77859"/>
                </a:lnTo>
                <a:lnTo>
                  <a:pt x="7318159" y="100267"/>
                </a:lnTo>
                <a:lnTo>
                  <a:pt x="7349445" y="125095"/>
                </a:lnTo>
                <a:lnTo>
                  <a:pt x="7378712" y="152209"/>
                </a:lnTo>
                <a:lnTo>
                  <a:pt x="7405827" y="181476"/>
                </a:lnTo>
                <a:lnTo>
                  <a:pt x="7430655" y="212762"/>
                </a:lnTo>
                <a:lnTo>
                  <a:pt x="7453063" y="245933"/>
                </a:lnTo>
                <a:lnTo>
                  <a:pt x="7472917" y="280856"/>
                </a:lnTo>
                <a:lnTo>
                  <a:pt x="7490083" y="317396"/>
                </a:lnTo>
                <a:lnTo>
                  <a:pt x="7504428" y="355421"/>
                </a:lnTo>
                <a:lnTo>
                  <a:pt x="7515819" y="394795"/>
                </a:lnTo>
                <a:lnTo>
                  <a:pt x="7524120" y="435386"/>
                </a:lnTo>
                <a:lnTo>
                  <a:pt x="7529199" y="477060"/>
                </a:lnTo>
                <a:lnTo>
                  <a:pt x="7530922" y="519683"/>
                </a:lnTo>
                <a:lnTo>
                  <a:pt x="7529199" y="562288"/>
                </a:lnTo>
                <a:lnTo>
                  <a:pt x="7524120" y="603946"/>
                </a:lnTo>
                <a:lnTo>
                  <a:pt x="7515819" y="644523"/>
                </a:lnTo>
                <a:lnTo>
                  <a:pt x="7504428" y="683884"/>
                </a:lnTo>
                <a:lnTo>
                  <a:pt x="7490083" y="721897"/>
                </a:lnTo>
                <a:lnTo>
                  <a:pt x="7472917" y="758428"/>
                </a:lnTo>
                <a:lnTo>
                  <a:pt x="7453063" y="793342"/>
                </a:lnTo>
                <a:lnTo>
                  <a:pt x="7430655" y="826505"/>
                </a:lnTo>
                <a:lnTo>
                  <a:pt x="7405827" y="857785"/>
                </a:lnTo>
                <a:lnTo>
                  <a:pt x="7378712" y="887047"/>
                </a:lnTo>
                <a:lnTo>
                  <a:pt x="7349445" y="914157"/>
                </a:lnTo>
                <a:lnTo>
                  <a:pt x="7318159" y="938982"/>
                </a:lnTo>
                <a:lnTo>
                  <a:pt x="7284988" y="961387"/>
                </a:lnTo>
                <a:lnTo>
                  <a:pt x="7250065" y="981239"/>
                </a:lnTo>
                <a:lnTo>
                  <a:pt x="7213525" y="998404"/>
                </a:lnTo>
                <a:lnTo>
                  <a:pt x="7175501" y="1012748"/>
                </a:lnTo>
                <a:lnTo>
                  <a:pt x="7136126" y="1024138"/>
                </a:lnTo>
                <a:lnTo>
                  <a:pt x="7095535" y="1032439"/>
                </a:lnTo>
                <a:lnTo>
                  <a:pt x="7053861" y="1037518"/>
                </a:lnTo>
                <a:lnTo>
                  <a:pt x="7011238" y="1039240"/>
                </a:lnTo>
                <a:lnTo>
                  <a:pt x="519633" y="1039240"/>
                </a:lnTo>
                <a:lnTo>
                  <a:pt x="477013" y="1037518"/>
                </a:lnTo>
                <a:lnTo>
                  <a:pt x="435343" y="1032439"/>
                </a:lnTo>
                <a:lnTo>
                  <a:pt x="394756" y="1024138"/>
                </a:lnTo>
                <a:lnTo>
                  <a:pt x="355385" y="1012748"/>
                </a:lnTo>
                <a:lnTo>
                  <a:pt x="317364" y="998404"/>
                </a:lnTo>
                <a:lnTo>
                  <a:pt x="280827" y="981239"/>
                </a:lnTo>
                <a:lnTo>
                  <a:pt x="245908" y="961387"/>
                </a:lnTo>
                <a:lnTo>
                  <a:pt x="212740" y="938982"/>
                </a:lnTo>
                <a:lnTo>
                  <a:pt x="181457" y="914157"/>
                </a:lnTo>
                <a:lnTo>
                  <a:pt x="152193" y="887047"/>
                </a:lnTo>
                <a:lnTo>
                  <a:pt x="125081" y="857785"/>
                </a:lnTo>
                <a:lnTo>
                  <a:pt x="100256" y="826505"/>
                </a:lnTo>
                <a:lnTo>
                  <a:pt x="77850" y="793342"/>
                </a:lnTo>
                <a:lnTo>
                  <a:pt x="57998" y="758428"/>
                </a:lnTo>
                <a:lnTo>
                  <a:pt x="40834" y="721897"/>
                </a:lnTo>
                <a:lnTo>
                  <a:pt x="26490" y="683884"/>
                </a:lnTo>
                <a:lnTo>
                  <a:pt x="15101" y="644523"/>
                </a:lnTo>
                <a:lnTo>
                  <a:pt x="6800" y="603946"/>
                </a:lnTo>
                <a:lnTo>
                  <a:pt x="1722" y="562288"/>
                </a:lnTo>
                <a:lnTo>
                  <a:pt x="0" y="519683"/>
                </a:lnTo>
                <a:close/>
              </a:path>
            </a:pathLst>
          </a:custGeom>
          <a:ln w="349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8264" y="3038435"/>
            <a:ext cx="34072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2800" b="1" spc="-20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800" b="1" spc="-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临床筛查</a:t>
            </a:r>
            <a:r>
              <a:rPr lang="zh-CN" altLang="en-US" sz="2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sz="2800" b="1" spc="-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治疗</a:t>
            </a:r>
            <a:endParaRPr sz="28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20234"/>
            <a:ext cx="1437005" cy="451273"/>
          </a:xfrm>
          <a:custGeom>
            <a:avLst/>
            <a:gdLst/>
            <a:ahLst/>
            <a:cxnLst/>
            <a:rect l="l" t="t" r="r" b="b"/>
            <a:pathLst>
              <a:path w="1437005" h="338455">
                <a:moveTo>
                  <a:pt x="1267777" y="0"/>
                </a:moveTo>
                <a:lnTo>
                  <a:pt x="0" y="0"/>
                </a:lnTo>
                <a:lnTo>
                  <a:pt x="0" y="338454"/>
                </a:lnTo>
                <a:lnTo>
                  <a:pt x="1267777" y="338454"/>
                </a:lnTo>
                <a:lnTo>
                  <a:pt x="1437005" y="169290"/>
                </a:lnTo>
                <a:lnTo>
                  <a:pt x="126777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977" y="1346636"/>
            <a:ext cx="7844155" cy="3331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识别症状</a:t>
            </a:r>
            <a:endParaRPr sz="135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 panose="02020603050405020304"/>
              <a:cs typeface="Times New Roman" panose="02020603050405020304"/>
            </a:endParaRPr>
          </a:p>
          <a:p>
            <a:pPr marL="548640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除了抑郁普遍的症状之外卒中伴抑郁还具有如下临床特点：</a:t>
            </a:r>
            <a:endParaRPr sz="18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91540" marR="5080" indent="-343535">
              <a:lnSpc>
                <a:spcPct val="150000"/>
              </a:lnSpc>
              <a:spcBef>
                <a:spcPts val="1405"/>
              </a:spcBef>
              <a:tabLst>
                <a:tab pos="891540" algn="l"/>
              </a:tabLst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患者一般不主动叙述或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掩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饰自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己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情绪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不良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体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验，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而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sz="1600" spc="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失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眠、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疼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痛、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消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化道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流泪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遗忘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等躯体症状为</a:t>
            </a:r>
            <a:r>
              <a:rPr lang="zh-CN" altLang="en-US"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表现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48640">
              <a:lnSpc>
                <a:spcPct val="100000"/>
              </a:lnSpc>
              <a:spcBef>
                <a:spcPts val="840"/>
              </a:spcBef>
              <a:tabLst>
                <a:tab pos="891540" algn="l"/>
              </a:tabLst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②	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部分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表现为依从性差，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导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致卒</a:t>
            </a:r>
            <a:r>
              <a:rPr sz="1600" spc="-1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600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症状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加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重或</a:t>
            </a:r>
            <a:r>
              <a:rPr sz="1600" b="1" spc="-15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经</a:t>
            </a:r>
            <a:r>
              <a:rPr sz="1600" b="1" dirty="0" err="1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久不愈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91540" marR="13335" indent="-343535">
              <a:lnSpc>
                <a:spcPct val="150000"/>
              </a:lnSpc>
              <a:tabLst>
                <a:tab pos="891540" algn="l"/>
              </a:tabLst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③	由于PSD患者常伴随</a:t>
            </a:r>
            <a:r>
              <a:rPr sz="16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定的</a:t>
            </a:r>
            <a:r>
              <a:rPr sz="16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认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知功</a:t>
            </a:r>
            <a:r>
              <a:rPr sz="16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能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损害</a:t>
            </a:r>
            <a:r>
              <a:rPr sz="16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可表</a:t>
            </a:r>
            <a:r>
              <a:rPr sz="16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执</a:t>
            </a:r>
            <a:r>
              <a:rPr sz="1600" b="1" spc="-1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行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</a:t>
            </a:r>
            <a:r>
              <a:rPr sz="1600" b="1" spc="-1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减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退、</a:t>
            </a:r>
            <a:r>
              <a:rPr sz="1600" b="1" spc="-1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记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忆力</a:t>
            </a:r>
            <a:r>
              <a:rPr sz="1600" b="1" spc="-1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降、</a:t>
            </a:r>
            <a:r>
              <a:rPr sz="1600" b="1" spc="-1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注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意力 不集中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48640">
              <a:lnSpc>
                <a:spcPct val="100000"/>
              </a:lnSpc>
              <a:spcBef>
                <a:spcPts val="840"/>
              </a:spcBef>
              <a:tabLst>
                <a:tab pos="891540" algn="l"/>
              </a:tabLst>
            </a:pP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④	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患者的抑郁症状</a:t>
            </a:r>
            <a:r>
              <a:rPr sz="16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sz="160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轻</a:t>
            </a:r>
            <a:r>
              <a:rPr sz="16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60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度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抑</a:t>
            </a:r>
            <a:r>
              <a:rPr sz="16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郁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常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伴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发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焦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虑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者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躯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体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化</a:t>
            </a:r>
            <a:r>
              <a:rPr sz="16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症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状</a:t>
            </a:r>
            <a:endParaRPr sz="1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855" y="2446019"/>
            <a:ext cx="8002270" cy="3269827"/>
          </a:xfrm>
          <a:custGeom>
            <a:avLst/>
            <a:gdLst/>
            <a:ahLst/>
            <a:cxnLst/>
            <a:rect l="l" t="t" r="r" b="b"/>
            <a:pathLst>
              <a:path w="8002270" h="2452370">
                <a:moveTo>
                  <a:pt x="0" y="408686"/>
                </a:moveTo>
                <a:lnTo>
                  <a:pt x="5349" y="342402"/>
                </a:lnTo>
                <a:lnTo>
                  <a:pt x="20837" y="279521"/>
                </a:lnTo>
                <a:lnTo>
                  <a:pt x="45621" y="220885"/>
                </a:lnTo>
                <a:lnTo>
                  <a:pt x="78861" y="167335"/>
                </a:lnTo>
                <a:lnTo>
                  <a:pt x="119714" y="119713"/>
                </a:lnTo>
                <a:lnTo>
                  <a:pt x="167340" y="78861"/>
                </a:lnTo>
                <a:lnTo>
                  <a:pt x="220897" y="45622"/>
                </a:lnTo>
                <a:lnTo>
                  <a:pt x="279543" y="20838"/>
                </a:lnTo>
                <a:lnTo>
                  <a:pt x="342436" y="5349"/>
                </a:lnTo>
                <a:lnTo>
                  <a:pt x="408736" y="0"/>
                </a:lnTo>
                <a:lnTo>
                  <a:pt x="7593584" y="0"/>
                </a:lnTo>
                <a:lnTo>
                  <a:pt x="7659867" y="5349"/>
                </a:lnTo>
                <a:lnTo>
                  <a:pt x="7722748" y="20838"/>
                </a:lnTo>
                <a:lnTo>
                  <a:pt x="7781384" y="45622"/>
                </a:lnTo>
                <a:lnTo>
                  <a:pt x="7834934" y="78861"/>
                </a:lnTo>
                <a:lnTo>
                  <a:pt x="7882556" y="119713"/>
                </a:lnTo>
                <a:lnTo>
                  <a:pt x="7923408" y="167335"/>
                </a:lnTo>
                <a:lnTo>
                  <a:pt x="7956647" y="220885"/>
                </a:lnTo>
                <a:lnTo>
                  <a:pt x="7981431" y="279521"/>
                </a:lnTo>
                <a:lnTo>
                  <a:pt x="7996920" y="342402"/>
                </a:lnTo>
                <a:lnTo>
                  <a:pt x="8002270" y="408686"/>
                </a:lnTo>
                <a:lnTo>
                  <a:pt x="8002270" y="2043633"/>
                </a:lnTo>
                <a:lnTo>
                  <a:pt x="7996920" y="2109933"/>
                </a:lnTo>
                <a:lnTo>
                  <a:pt x="7981431" y="2172826"/>
                </a:lnTo>
                <a:lnTo>
                  <a:pt x="7956647" y="2231472"/>
                </a:lnTo>
                <a:lnTo>
                  <a:pt x="7923408" y="2285029"/>
                </a:lnTo>
                <a:lnTo>
                  <a:pt x="7882556" y="2332655"/>
                </a:lnTo>
                <a:lnTo>
                  <a:pt x="7834934" y="2373508"/>
                </a:lnTo>
                <a:lnTo>
                  <a:pt x="7781384" y="2406748"/>
                </a:lnTo>
                <a:lnTo>
                  <a:pt x="7722748" y="2431532"/>
                </a:lnTo>
                <a:lnTo>
                  <a:pt x="7659867" y="2447020"/>
                </a:lnTo>
                <a:lnTo>
                  <a:pt x="7593584" y="2452370"/>
                </a:lnTo>
                <a:lnTo>
                  <a:pt x="408736" y="2452370"/>
                </a:lnTo>
                <a:lnTo>
                  <a:pt x="342436" y="2447020"/>
                </a:lnTo>
                <a:lnTo>
                  <a:pt x="279543" y="2431532"/>
                </a:lnTo>
                <a:lnTo>
                  <a:pt x="220897" y="2406748"/>
                </a:lnTo>
                <a:lnTo>
                  <a:pt x="167340" y="2373508"/>
                </a:lnTo>
                <a:lnTo>
                  <a:pt x="119714" y="2332655"/>
                </a:lnTo>
                <a:lnTo>
                  <a:pt x="78861" y="2285029"/>
                </a:lnTo>
                <a:lnTo>
                  <a:pt x="45621" y="2231472"/>
                </a:lnTo>
                <a:lnTo>
                  <a:pt x="20837" y="2172826"/>
                </a:lnTo>
                <a:lnTo>
                  <a:pt x="5349" y="2109933"/>
                </a:lnTo>
                <a:lnTo>
                  <a:pt x="0" y="2043633"/>
                </a:lnTo>
                <a:lnTo>
                  <a:pt x="0" y="408686"/>
                </a:lnTo>
                <a:close/>
              </a:path>
            </a:pathLst>
          </a:custGeom>
          <a:ln w="12700">
            <a:solidFill>
              <a:srgbClr val="006FC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339515"/>
            <a:ext cx="788670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2875"/>
              </a:lnSpc>
            </a:pPr>
            <a:r>
              <a:rPr sz="2400" dirty="0"/>
              <a:t>识别抑郁症状的核心线索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7177" y="6572229"/>
            <a:ext cx="21780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《神经系统常见疾病伴抑郁诊治指</a:t>
            </a:r>
            <a:r>
              <a:rPr sz="1000" spc="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南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382" y="6586779"/>
            <a:ext cx="31000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Ha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0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GM,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e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J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urs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1000" spc="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Jul;117(7):3</a:t>
            </a:r>
            <a:r>
              <a:rPr sz="10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-40.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903" y="282849"/>
            <a:ext cx="339471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dirty="0"/>
              <a:t>用</a:t>
            </a:r>
            <a:r>
              <a:rPr sz="2400" spc="-5" dirty="0"/>
              <a:t>于</a:t>
            </a:r>
            <a:r>
              <a:rPr sz="24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2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400" dirty="0"/>
              <a:t>的筛查诊断工具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22283"/>
            <a:ext cx="1437005" cy="452120"/>
          </a:xfrm>
          <a:custGeom>
            <a:avLst/>
            <a:gdLst/>
            <a:ahLst/>
            <a:cxnLst/>
            <a:rect l="l" t="t" r="r" b="b"/>
            <a:pathLst>
              <a:path w="1437005" h="339090">
                <a:moveTo>
                  <a:pt x="1267637" y="0"/>
                </a:moveTo>
                <a:lnTo>
                  <a:pt x="0" y="0"/>
                </a:lnTo>
                <a:lnTo>
                  <a:pt x="0" y="338582"/>
                </a:lnTo>
                <a:lnTo>
                  <a:pt x="1267637" y="338582"/>
                </a:lnTo>
                <a:lnTo>
                  <a:pt x="1436878" y="169290"/>
                </a:lnTo>
                <a:lnTo>
                  <a:pt x="1267637" y="0"/>
                </a:lnTo>
                <a:close/>
              </a:path>
            </a:pathLst>
          </a:custGeom>
          <a:solidFill>
            <a:srgbClr val="DF83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8617" y="946555"/>
            <a:ext cx="7143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35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筛查评估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2123" y="1999649"/>
            <a:ext cx="1244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一般抑郁评估量表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3854" y="4433647"/>
            <a:ext cx="1549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适用于卒中失语患者的 抑郁评估量表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0454" y="1274403"/>
          <a:ext cx="6823400" cy="4946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473"/>
                <a:gridCol w="974307"/>
                <a:gridCol w="1111046"/>
                <a:gridCol w="2407851"/>
                <a:gridCol w="165723"/>
              </a:tblGrid>
              <a:tr h="331047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工具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语言能力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评估者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描述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</a:tr>
              <a:tr h="535940"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患者健康问卷-9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445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（PH</a:t>
                      </a:r>
                      <a:r>
                        <a:rPr sz="13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Q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-9）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非失语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自评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12750" marR="145415" indent="-2273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一个9项问卷，用于筛查、诊断和监 测抑郁发生频率和严重程度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</a:tr>
              <a:tr h="536785"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患者健康问卷-2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445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（PH</a:t>
                      </a:r>
                      <a:r>
                        <a:rPr sz="13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Q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-2）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非失语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自评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81075" marR="132715" indent="-81089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PHQ-9的开始2个问题，仅用于抑郁 的筛查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 vMerge="1">
                  <a:tcPr marL="0" marR="0" marT="0" marB="0"/>
                </a:tc>
              </a:tr>
              <a:tr h="101600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医院焦虑和抑郁量表（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H</a:t>
                      </a:r>
                      <a:r>
                        <a:rPr sz="1300" spc="-1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D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非失语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自评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109855" algn="just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一个包含14项问题的焦虑抑郁量表， 其中7个问题与焦虑相关，7个问题与 抑郁相关；卒中患者诊断标准（通常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643890">
                        <a:lnSpc>
                          <a:spcPct val="100000"/>
                        </a:lnSpc>
                      </a:pPr>
                      <a:r>
                        <a:rPr sz="13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≥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8分）会降低一些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 vMerge="1">
                  <a:tcPr marL="0" marR="0" marT="0" marB="0"/>
                </a:tc>
              </a:tr>
              <a:tr h="535940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贝克抑郁快速量表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BD</a:t>
                      </a:r>
                      <a:r>
                        <a:rPr sz="1300" spc="-1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I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F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S）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非失语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自评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27710" marR="109855" indent="-58102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一个包含21项多选问题的问卷用于评 估抑郁严重程度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 vMerge="1">
                  <a:tcPr marL="0" marR="0" marT="0" marB="0"/>
                </a:tc>
              </a:tr>
              <a:tr h="537633"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卒中失语症抑郁问卷-10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SA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DQ-10）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护士</a:t>
                      </a:r>
                      <a:r>
                        <a:rPr sz="1300" spc="-1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看护人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4710" marR="109855" indent="-70739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一个包含10项问题的问卷以筛查失语 性卒中患者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</a:tr>
              <a:tr h="743373">
                <a:tc>
                  <a:txBody>
                    <a:bodyPr/>
                    <a:lstStyle/>
                    <a:p>
                      <a:pPr marL="103505" marR="18859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卒中失语症抑郁问卷-10-医院版 本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SA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DQ-</a:t>
                      </a: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H1</a:t>
                      </a:r>
                      <a:r>
                        <a:rPr sz="13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护士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27710" marR="109855" indent="-58102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一个包含10项问题的问卷以筛查失语性卒中住院患者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EAEEF7"/>
                    </a:solidFill>
                  </a:tcPr>
                </a:tc>
                <a:tc vMerge="1">
                  <a:tcPr marL="0" marR="0" marT="0" marB="0"/>
                </a:tc>
              </a:tr>
              <a:tr h="535939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抑郁指征量表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（S</a:t>
                      </a:r>
                      <a:r>
                        <a:rPr sz="13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O</a:t>
                      </a: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DS）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失语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护士</a:t>
                      </a:r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一个包含6项问题的问卷以筛查抑郁</a:t>
                      </a:r>
                      <a:endParaRPr sz="1300" dirty="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solidFill>
                      <a:srgbClr val="D2DEEE"/>
                    </a:solidFill>
                  </a:tcPr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1" cstate="print"/>
          <a:srcRect t="8145" b="10359"/>
          <a:stretch>
            <a:fillRect/>
          </a:stretch>
        </p:blipFill>
        <p:spPr bwMode="auto">
          <a:xfrm>
            <a:off x="1668877" y="1053009"/>
            <a:ext cx="5824025" cy="484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953" y="362417"/>
            <a:ext cx="7127875" cy="649287"/>
          </a:xfrm>
        </p:spPr>
        <p:txBody>
          <a:bodyPr/>
          <a:lstStyle/>
          <a:p>
            <a:r>
              <a:rPr lang="zh-CN" altLang="en-US" sz="3200" dirty="0">
                <a:latin typeface="+mn-lt"/>
                <a:ea typeface="+mn-ea"/>
              </a:rPr>
              <a:t>患者抑郁自测工具</a:t>
            </a:r>
            <a:r>
              <a:rPr lang="en-US" altLang="zh-CN" sz="3200" dirty="0">
                <a:latin typeface="+mn-lt"/>
                <a:ea typeface="+mn-ea"/>
              </a:rPr>
              <a:t>——PHQ-9</a:t>
            </a:r>
            <a:endParaRPr lang="en-US" altLang="zh-CN" sz="3200" dirty="0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952" y="5934331"/>
            <a:ext cx="2124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  <a:ea typeface="+mj-ea"/>
              </a:rPr>
              <a:t>PHQ-9</a:t>
            </a:r>
            <a:r>
              <a:rPr lang="zh-CN" altLang="en-US" sz="1200" b="1" dirty="0">
                <a:latin typeface="+mn-lt"/>
                <a:ea typeface="+mj-ea"/>
              </a:rPr>
              <a:t>：</a:t>
            </a:r>
            <a:r>
              <a:rPr lang="en-US" altLang="zh-CN" sz="1200" b="1" dirty="0">
                <a:latin typeface="+mn-lt"/>
                <a:ea typeface="+mj-ea"/>
              </a:rPr>
              <a:t>9</a:t>
            </a:r>
            <a:r>
              <a:rPr lang="zh-CN" altLang="en-US" sz="1200" b="1" dirty="0">
                <a:latin typeface="+mn-lt"/>
                <a:ea typeface="+mj-ea"/>
              </a:rPr>
              <a:t>条目患者健康问卷</a:t>
            </a:r>
            <a:endParaRPr lang="zh-CN" altLang="en-US" sz="1200" b="1" dirty="0">
              <a:latin typeface="+mn-lt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8816" y="6189725"/>
            <a:ext cx="5641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Kroenke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 K, et al. J Gen Intern Med. 2001; 16(9): 606-613</a:t>
            </a: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8650" y="339515"/>
            <a:ext cx="788670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spc="-5" dirty="0"/>
              <a:t>研究显</a:t>
            </a:r>
            <a:r>
              <a:rPr sz="2400" dirty="0"/>
              <a:t>示</a:t>
            </a:r>
            <a:r>
              <a:rPr sz="24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2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400" spc="-5" dirty="0"/>
              <a:t>多发于脑卒中后早期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03563"/>
            <a:ext cx="1437005" cy="452120"/>
          </a:xfrm>
          <a:custGeom>
            <a:avLst/>
            <a:gdLst/>
            <a:ahLst/>
            <a:cxnLst/>
            <a:rect l="l" t="t" r="r" b="b"/>
            <a:pathLst>
              <a:path w="1437005" h="339090">
                <a:moveTo>
                  <a:pt x="1267637" y="0"/>
                </a:moveTo>
                <a:lnTo>
                  <a:pt x="0" y="0"/>
                </a:lnTo>
                <a:lnTo>
                  <a:pt x="0" y="338581"/>
                </a:lnTo>
                <a:lnTo>
                  <a:pt x="1267637" y="338581"/>
                </a:lnTo>
                <a:lnTo>
                  <a:pt x="1436878" y="169290"/>
                </a:lnTo>
                <a:lnTo>
                  <a:pt x="126763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82668" y="2519681"/>
            <a:ext cx="559435" cy="1953260"/>
          </a:xfrm>
          <a:custGeom>
            <a:avLst/>
            <a:gdLst/>
            <a:ahLst/>
            <a:cxnLst/>
            <a:rect l="l" t="t" r="r" b="b"/>
            <a:pathLst>
              <a:path w="559435" h="1464945">
                <a:moveTo>
                  <a:pt x="0" y="1464564"/>
                </a:moveTo>
                <a:lnTo>
                  <a:pt x="559308" y="1464564"/>
                </a:lnTo>
                <a:lnTo>
                  <a:pt x="559308" y="0"/>
                </a:lnTo>
                <a:lnTo>
                  <a:pt x="0" y="0"/>
                </a:lnTo>
                <a:lnTo>
                  <a:pt x="0" y="14645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98065" y="1859281"/>
            <a:ext cx="559435" cy="2613660"/>
          </a:xfrm>
          <a:custGeom>
            <a:avLst/>
            <a:gdLst/>
            <a:ahLst/>
            <a:cxnLst/>
            <a:rect l="l" t="t" r="r" b="b"/>
            <a:pathLst>
              <a:path w="559435" h="1960245">
                <a:moveTo>
                  <a:pt x="559308" y="0"/>
                </a:moveTo>
                <a:lnTo>
                  <a:pt x="0" y="0"/>
                </a:lnTo>
                <a:lnTo>
                  <a:pt x="0" y="1959864"/>
                </a:lnTo>
                <a:lnTo>
                  <a:pt x="559308" y="1959864"/>
                </a:lnTo>
                <a:lnTo>
                  <a:pt x="5593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65748" y="3812031"/>
            <a:ext cx="559435" cy="660400"/>
          </a:xfrm>
          <a:custGeom>
            <a:avLst/>
            <a:gdLst/>
            <a:ahLst/>
            <a:cxnLst/>
            <a:rect l="l" t="t" r="r" b="b"/>
            <a:pathLst>
              <a:path w="559434" h="495300">
                <a:moveTo>
                  <a:pt x="559307" y="0"/>
                </a:moveTo>
                <a:lnTo>
                  <a:pt x="0" y="0"/>
                </a:lnTo>
                <a:lnTo>
                  <a:pt x="0" y="495300"/>
                </a:lnTo>
                <a:lnTo>
                  <a:pt x="559307" y="495300"/>
                </a:lnTo>
                <a:lnTo>
                  <a:pt x="5593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85416" y="4472431"/>
            <a:ext cx="5352415" cy="0"/>
          </a:xfrm>
          <a:custGeom>
            <a:avLst/>
            <a:gdLst/>
            <a:ahLst/>
            <a:cxnLst/>
            <a:rect l="l" t="t" r="r" b="b"/>
            <a:pathLst>
              <a:path w="5352415">
                <a:moveTo>
                  <a:pt x="0" y="0"/>
                </a:moveTo>
                <a:lnTo>
                  <a:pt x="53522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8617" y="1027835"/>
            <a:ext cx="303847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筛查时机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 panose="02020603050405020304"/>
              <a:cs typeface="Times New Roman" panose="02020603050405020304"/>
            </a:endParaRPr>
          </a:p>
          <a:p>
            <a:pPr marL="1400175">
              <a:lnSpc>
                <a:spcPts val="1440"/>
              </a:lnSpc>
              <a:tabLst>
                <a:tab pos="2493645" algn="l"/>
              </a:tabLst>
            </a:pPr>
            <a:r>
              <a:rPr sz="1800" spc="-15" baseline="20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800" spc="-7" baseline="20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800" baseline="20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	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45.7</a:t>
            </a:r>
            <a:r>
              <a:rPr sz="1200" spc="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3939" y="2170337"/>
            <a:ext cx="556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34.2</a:t>
            </a:r>
            <a:r>
              <a:rPr sz="1200" spc="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6626" y="2643793"/>
            <a:ext cx="5218430" cy="1495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71085" algn="ctr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12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R="4871085" algn="ctr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11.5</a:t>
            </a:r>
            <a:r>
              <a:rPr sz="1200" spc="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487108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R="4784090" algn="ctr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6627" y="2072801"/>
            <a:ext cx="3397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20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4146" y="4689679"/>
            <a:ext cx="7893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总体发生率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2271" y="4689679"/>
            <a:ext cx="13366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早期发生（＜</a:t>
            </a: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周）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6621" y="4689679"/>
            <a:ext cx="13366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晚期发生（＞2</a:t>
            </a: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周）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139" y="5303948"/>
            <a:ext cx="820610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ct val="100000"/>
              </a:lnSpc>
              <a:tabLst>
                <a:tab pos="33972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收集自</a:t>
            </a:r>
            <a:r>
              <a:rPr sz="1000" b="1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4 年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1000" b="1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月至</a:t>
            </a:r>
            <a:r>
              <a:rPr sz="10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 年</a:t>
            </a:r>
            <a:r>
              <a:rPr sz="1000" b="1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7 月期间在苏州大学附属第一医院神经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内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科住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院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的急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缺血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脑卒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  <a:r>
              <a:rPr sz="1000" b="1" spc="7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 例，均随访</a:t>
            </a:r>
            <a:r>
              <a:rPr sz="1000" b="1" spc="2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 个月，于入组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9725">
              <a:lnSpc>
                <a:spcPct val="100000"/>
              </a:lnSpc>
            </a:pP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w、3 月及</a:t>
            </a:r>
            <a:r>
              <a:rPr sz="1000" b="1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 月三个随访时点记录相关指标变量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参照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美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国精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神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障碍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诊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断与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统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计手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册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sz="1000" b="1" spc="7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 版（DS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M-5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）抑郁诊断标准和汉密尔顿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抑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郁量表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9725" marR="5080">
              <a:lnSpc>
                <a:spcPct val="100000"/>
              </a:lnSpc>
            </a:pP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1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-17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），将脑卒中患者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为脑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中抑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郁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（n=8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）和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非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脑卒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后抑</a:t>
            </a:r>
            <a:r>
              <a:rPr sz="1000" b="1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郁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</a:t>
            </a:r>
            <a:r>
              <a:rPr sz="10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1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6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组）（n=1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），并将</a:t>
            </a:r>
            <a:r>
              <a:rPr sz="1000" b="1" spc="4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组以脑卒 中入组2w</a:t>
            </a:r>
            <a:r>
              <a:rPr sz="1000" b="1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发病者视为早发</a:t>
            </a:r>
            <a:r>
              <a:rPr sz="1000" b="1" spc="2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组（</a:t>
            </a:r>
            <a:r>
              <a:rPr sz="1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组）（n=6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），于入组</a:t>
            </a:r>
            <a:r>
              <a:rPr sz="1000" b="1" spc="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2w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后随访中发病者视为晚发</a:t>
            </a:r>
            <a:r>
              <a:rPr sz="1000" b="1" spc="4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组（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1000" b="1" spc="3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组）（n=2</a:t>
            </a:r>
            <a:r>
              <a:rPr sz="10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67640">
              <a:lnSpc>
                <a:spcPct val="100000"/>
              </a:lnSpc>
              <a:tabLst>
                <a:tab pos="339725" algn="l"/>
              </a:tabLst>
            </a:pPr>
            <a:r>
              <a:rPr sz="1000" spc="-5" dirty="0">
                <a:latin typeface="Arial" panose="020B0604020202020204"/>
                <a:cs typeface="Arial" panose="020B0604020202020204"/>
              </a:rPr>
              <a:t>•	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研究结果显示，更多PSD发生与脑卒中后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 marL="12700" marR="1221105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ou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LL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corr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el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tive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dy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of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osocial</a:t>
            </a:r>
            <a:r>
              <a:rPr sz="800" spc="-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risk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actors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oph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si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gic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sms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of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ep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essi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spc="-5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ter</a:t>
            </a:r>
            <a:r>
              <a:rPr sz="8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is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mic</a:t>
            </a:r>
            <a:r>
              <a:rPr sz="800" spc="-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800" spc="4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e]</a:t>
            </a:r>
            <a:r>
              <a:rPr sz="800" spc="-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dissertati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n]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 S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ou</a:t>
            </a:r>
            <a:r>
              <a:rPr sz="800" spc="-4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U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iversit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sz="8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9269" y="2435719"/>
            <a:ext cx="153888" cy="1671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卒中后抑郁发生率</a:t>
            </a:r>
            <a:r>
              <a:rPr sz="10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(%</a:t>
            </a:r>
            <a:r>
              <a:rPr sz="1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8650" y="371575"/>
            <a:ext cx="78867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dirty="0"/>
              <a:t>美国综合卒中中心（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2000" dirty="0"/>
              <a:t>）管理认</a:t>
            </a:r>
            <a:r>
              <a:rPr sz="2000" spc="-15" dirty="0"/>
              <a:t>证</a:t>
            </a:r>
            <a:r>
              <a:rPr sz="2000" dirty="0"/>
              <a:t>要求</a:t>
            </a:r>
            <a:r>
              <a:rPr sz="2000" spc="-15" dirty="0"/>
              <a:t>指</a:t>
            </a:r>
            <a:r>
              <a:rPr sz="2000" dirty="0"/>
              <a:t>出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3092" y="744285"/>
            <a:ext cx="28378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2000" b="1" spc="-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对PSD</a:t>
            </a:r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例行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出院前评估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59163"/>
            <a:ext cx="1437005" cy="452120"/>
          </a:xfrm>
          <a:custGeom>
            <a:avLst/>
            <a:gdLst/>
            <a:ahLst/>
            <a:cxnLst/>
            <a:rect l="l" t="t" r="r" b="b"/>
            <a:pathLst>
              <a:path w="1437005" h="339090">
                <a:moveTo>
                  <a:pt x="1267637" y="0"/>
                </a:moveTo>
                <a:lnTo>
                  <a:pt x="0" y="0"/>
                </a:lnTo>
                <a:lnTo>
                  <a:pt x="0" y="338581"/>
                </a:lnTo>
                <a:lnTo>
                  <a:pt x="1267637" y="338581"/>
                </a:lnTo>
                <a:lnTo>
                  <a:pt x="1436878" y="169290"/>
                </a:lnTo>
                <a:lnTo>
                  <a:pt x="126763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8617" y="1366501"/>
            <a:ext cx="71437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筛查时机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0364" y="1760219"/>
            <a:ext cx="5882004" cy="39835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52369" y="1469297"/>
            <a:ext cx="39077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美国医疗结构认证联合委员会（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J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nt</a:t>
            </a:r>
            <a:r>
              <a:rPr sz="12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Commi</a:t>
            </a:r>
            <a:r>
              <a:rPr sz="12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）发布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7106" y="5895982"/>
            <a:ext cx="58439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卒中患者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出院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前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需要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估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识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别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认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知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功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能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降</a:t>
            </a:r>
            <a:r>
              <a:rPr sz="1350" b="1" spc="-3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4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抑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郁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其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他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社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交</a:t>
            </a:r>
            <a:r>
              <a:rPr sz="135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问</a:t>
            </a:r>
            <a:r>
              <a:rPr sz="135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701" y="6507587"/>
            <a:ext cx="70472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Jo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8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mmissio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Ad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diseas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-spe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ific</a:t>
            </a:r>
            <a:r>
              <a:rPr sz="800" spc="-4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care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rtific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ti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spc="-5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equi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ts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or</a:t>
            </a:r>
            <a:r>
              <a:rPr sz="8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mp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ehe</a:t>
            </a:r>
            <a:r>
              <a:rPr sz="8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sive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Stro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Center</a:t>
            </a:r>
            <a:r>
              <a:rPr sz="800" spc="-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 Oa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ood</a:t>
            </a:r>
            <a:r>
              <a:rPr sz="800" spc="-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rrac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sz="800" spc="-3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2013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ttps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//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ww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w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.joi</a:t>
            </a:r>
            <a:r>
              <a:rPr sz="8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tc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o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m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m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issio</a:t>
            </a:r>
            <a:r>
              <a:rPr sz="8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n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.o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r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g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/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sets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/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1/18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/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D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SC_C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S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C_C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h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p.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p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  <a:hlinkClick r:id="rId2"/>
              </a:rPr>
              <a:t>df</a:t>
            </a: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/>
          <p:cNvSpPr txBox="1"/>
          <p:nvPr/>
        </p:nvSpPr>
        <p:spPr>
          <a:xfrm>
            <a:off x="334517" y="354416"/>
            <a:ext cx="841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积极治疗抑郁情绪的益处</a:t>
            </a:r>
            <a:r>
              <a:rPr lang="en-US" altLang="zh-CN" sz="2800" b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—</a:t>
            </a:r>
            <a:r>
              <a:rPr lang="zh-CN" altLang="en-US" sz="2800" b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不仅仅改善患者的情绪</a:t>
            </a:r>
            <a:endParaRPr lang="zh-CN" altLang="en-US" sz="2800" b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49" name="内容占位符 2"/>
          <p:cNvSpPr txBox="1"/>
          <p:nvPr/>
        </p:nvSpPr>
        <p:spPr>
          <a:xfrm>
            <a:off x="457200" y="1357299"/>
            <a:ext cx="3514299" cy="498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针对卒中后抑郁的研究发现：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3701464"/>
            <a:ext cx="8319798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很多研究显示：抗抑郁药能够促进卒中患者的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长期功能恢复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，包括日常活动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认知功能、执行功能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抗抑郁药的益处不限于改善情绪，还可以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改善肢体运动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，因此帮助患者达到部分或全部生活自理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安慰剂对照研究显示：抗抑郁药可以</a:t>
            </a:r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增加患者的生存率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，重要的是，上述结果与患者是否存在情绪问题无关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7098" y="2244939"/>
            <a:ext cx="603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抗抑郁药（如包括舍曲林在内的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SSRI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类抗抑郁药），不仅可以改善卒中患者的情绪，还可改善患者的预后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03337" y="1937152"/>
            <a:ext cx="717388" cy="233358"/>
            <a:chOff x="323850" y="1844824"/>
            <a:chExt cx="442733" cy="144016"/>
          </a:xfrm>
        </p:grpSpPr>
        <p:sp>
          <p:nvSpPr>
            <p:cNvPr id="60" name="新月形 59"/>
            <p:cNvSpPr/>
            <p:nvPr/>
          </p:nvSpPr>
          <p:spPr>
            <a:xfrm>
              <a:off x="323850" y="1844824"/>
              <a:ext cx="143694" cy="144016"/>
            </a:xfrm>
            <a:prstGeom prst="moon">
              <a:avLst/>
            </a:prstGeom>
            <a:gradFill flip="none" rotWithShape="1">
              <a:gsLst>
                <a:gs pos="100000">
                  <a:srgbClr val="11C1FF"/>
                </a:gs>
                <a:gs pos="0">
                  <a:srgbClr val="008BB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新月形 60"/>
            <p:cNvSpPr/>
            <p:nvPr/>
          </p:nvSpPr>
          <p:spPr>
            <a:xfrm>
              <a:off x="473370" y="1844824"/>
              <a:ext cx="143694" cy="144016"/>
            </a:xfrm>
            <a:prstGeom prst="moon">
              <a:avLst/>
            </a:prstGeom>
            <a:solidFill>
              <a:srgbClr val="70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新月形 61"/>
            <p:cNvSpPr/>
            <p:nvPr/>
          </p:nvSpPr>
          <p:spPr>
            <a:xfrm>
              <a:off x="622889" y="1844824"/>
              <a:ext cx="143694" cy="144016"/>
            </a:xfrm>
            <a:prstGeom prst="moon">
              <a:avLst/>
            </a:prstGeom>
            <a:solidFill>
              <a:srgbClr val="9D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1583228" y="2053831"/>
            <a:ext cx="6452242" cy="0"/>
          </a:xfrm>
          <a:prstGeom prst="line">
            <a:avLst/>
          </a:prstGeom>
          <a:ln w="28575">
            <a:solidFill>
              <a:srgbClr val="0CB1E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035470" y="2225184"/>
            <a:ext cx="0" cy="777864"/>
          </a:xfrm>
          <a:prstGeom prst="line">
            <a:avLst/>
          </a:prstGeom>
          <a:ln w="28575">
            <a:solidFill>
              <a:srgbClr val="0CB1E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 flipH="1">
            <a:off x="7676776" y="3162872"/>
            <a:ext cx="717388" cy="233358"/>
            <a:chOff x="323850" y="1844824"/>
            <a:chExt cx="442733" cy="144016"/>
          </a:xfrm>
        </p:grpSpPr>
        <p:sp>
          <p:nvSpPr>
            <p:cNvPr id="57" name="新月形 56"/>
            <p:cNvSpPr/>
            <p:nvPr/>
          </p:nvSpPr>
          <p:spPr>
            <a:xfrm>
              <a:off x="323850" y="1844824"/>
              <a:ext cx="143694" cy="144016"/>
            </a:xfrm>
            <a:prstGeom prst="moon">
              <a:avLst/>
            </a:prstGeom>
            <a:gradFill flip="none" rotWithShape="1">
              <a:gsLst>
                <a:gs pos="100000">
                  <a:srgbClr val="11C1FF"/>
                </a:gs>
                <a:gs pos="0">
                  <a:srgbClr val="008BB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新月形 57"/>
            <p:cNvSpPr/>
            <p:nvPr/>
          </p:nvSpPr>
          <p:spPr>
            <a:xfrm>
              <a:off x="473370" y="1844824"/>
              <a:ext cx="143694" cy="144016"/>
            </a:xfrm>
            <a:prstGeom prst="moon">
              <a:avLst/>
            </a:prstGeom>
            <a:solidFill>
              <a:srgbClr val="70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新月形 58"/>
            <p:cNvSpPr/>
            <p:nvPr/>
          </p:nvSpPr>
          <p:spPr>
            <a:xfrm>
              <a:off x="622889" y="1844824"/>
              <a:ext cx="143694" cy="144016"/>
            </a:xfrm>
            <a:prstGeom prst="moon">
              <a:avLst/>
            </a:prstGeom>
            <a:solidFill>
              <a:srgbClr val="9D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1162032" y="3279551"/>
            <a:ext cx="6514744" cy="0"/>
          </a:xfrm>
          <a:prstGeom prst="line">
            <a:avLst/>
          </a:prstGeom>
          <a:ln w="28575">
            <a:solidFill>
              <a:srgbClr val="0CB1E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1129661" y="2361664"/>
            <a:ext cx="0" cy="777864"/>
          </a:xfrm>
          <a:prstGeom prst="line">
            <a:avLst/>
          </a:prstGeom>
          <a:ln w="28575">
            <a:solidFill>
              <a:srgbClr val="0CB1E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11696" y="6567100"/>
            <a:ext cx="4600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Aft>
                <a:spcPts val="120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ts val="1200"/>
              </a:spcAft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ts val="120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ts val="12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ts val="120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har char="»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200" b="0" dirty="0"/>
              <a:t>Isabelle </a:t>
            </a:r>
            <a:r>
              <a:rPr lang="en-US" altLang="zh-CN" sz="1200" b="0" dirty="0" err="1"/>
              <a:t>Loubinoux</a:t>
            </a:r>
            <a:r>
              <a:rPr lang="en-US" altLang="zh-CN" sz="1200" b="0" dirty="0"/>
              <a:t> et al. J Cell Mol Med. 2012 Sep;16(9):1961-9.</a:t>
            </a:r>
            <a:endParaRPr lang="en-US" altLang="zh-CN" sz="1200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275" y="354416"/>
            <a:ext cx="705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方正大黑简体" panose="03000509000000000000" pitchFamily="65" charset="-122"/>
              </a:rPr>
              <a:t>PSD</a:t>
            </a:r>
            <a:r>
              <a:rPr lang="zh-CN" altLang="en-US" sz="2800" b="1" dirty="0">
                <a:solidFill>
                  <a:schemeClr val="bg1"/>
                </a:solidFill>
                <a:ea typeface="方正大黑简体" panose="03000509000000000000" pitchFamily="65" charset="-122"/>
              </a:rPr>
              <a:t>整体管理</a:t>
            </a:r>
            <a:r>
              <a:rPr lang="zh-CN" altLang="en-US" sz="2800" dirty="0">
                <a:solidFill>
                  <a:schemeClr val="bg1"/>
                </a:solidFill>
                <a:ea typeface="方正大黑简体" panose="03000509000000000000" pitchFamily="65" charset="-122"/>
              </a:rPr>
              <a:t>流程建议</a:t>
            </a:r>
            <a:endParaRPr lang="zh-CN" altLang="en-US" sz="2800" dirty="0">
              <a:solidFill>
                <a:schemeClr val="bg1"/>
              </a:solidFill>
              <a:ea typeface="方正大黑简体" panose="03000509000000000000" pitchFamily="65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31520" y="1224105"/>
            <a:ext cx="7733104" cy="5395815"/>
            <a:chOff x="731520" y="1207639"/>
            <a:chExt cx="7733104" cy="5395815"/>
          </a:xfrm>
        </p:grpSpPr>
        <p:sp>
          <p:nvSpPr>
            <p:cNvPr id="2" name="矩形 1"/>
            <p:cNvSpPr/>
            <p:nvPr/>
          </p:nvSpPr>
          <p:spPr>
            <a:xfrm>
              <a:off x="4024098" y="121804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卒中患者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986784" y="1207639"/>
              <a:ext cx="1182624" cy="39014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03037" y="1980155"/>
              <a:ext cx="37379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入院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小时内（可选），卒中后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周，出院时，出院后第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2w, 1m…..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（每月）进行抑郁筛查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2593848" y="1964713"/>
              <a:ext cx="3956304" cy="55410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392841" y="2964992"/>
              <a:ext cx="2481072" cy="430565"/>
              <a:chOff x="1554480" y="2964992"/>
              <a:chExt cx="2481072" cy="43056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707218" y="2970825"/>
                <a:ext cx="2175596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患者自评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PHQ-9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量表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554480" y="2964992"/>
                <a:ext cx="2481072" cy="40780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257517" y="2964992"/>
              <a:ext cx="2553841" cy="430565"/>
              <a:chOff x="5172649" y="2964992"/>
              <a:chExt cx="2553841" cy="43056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5172649" y="2970825"/>
                <a:ext cx="2553841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知情者评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SADQ-H10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量表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 bwMode="auto">
              <a:xfrm>
                <a:off x="5209032" y="2964992"/>
                <a:ext cx="2481072" cy="40780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066800" y="3615559"/>
              <a:ext cx="3133154" cy="390144"/>
              <a:chOff x="1066800" y="3615559"/>
              <a:chExt cx="3133154" cy="390144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066800" y="3615559"/>
                <a:ext cx="1182624" cy="390144"/>
                <a:chOff x="1188720" y="3615559"/>
                <a:chExt cx="1182624" cy="390144"/>
              </a:xfrm>
            </p:grpSpPr>
            <p:sp>
              <p:nvSpPr>
                <p:cNvPr id="57" name="矩形 56"/>
                <p:cNvSpPr/>
                <p:nvPr/>
              </p:nvSpPr>
              <p:spPr bwMode="auto">
                <a:xfrm>
                  <a:off x="1188720" y="3615559"/>
                  <a:ext cx="1182624" cy="390144"/>
                </a:xfrm>
                <a:prstGeom prst="rect">
                  <a:avLst/>
                </a:prstGeom>
                <a:solidFill>
                  <a:srgbClr val="C4E59F"/>
                </a:solidFill>
                <a:ln w="19050"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213210" y="3625965"/>
                  <a:ext cx="11336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分数＜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10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017330" y="3615559"/>
                <a:ext cx="1182624" cy="390144"/>
                <a:chOff x="3249168" y="3615559"/>
                <a:chExt cx="1182624" cy="390144"/>
              </a:xfrm>
            </p:grpSpPr>
            <p:sp>
              <p:nvSpPr>
                <p:cNvPr id="58" name="矩形 57"/>
                <p:cNvSpPr/>
                <p:nvPr/>
              </p:nvSpPr>
              <p:spPr bwMode="auto">
                <a:xfrm>
                  <a:off x="3249168" y="3615559"/>
                  <a:ext cx="1182624" cy="390144"/>
                </a:xfrm>
                <a:prstGeom prst="rect">
                  <a:avLst/>
                </a:prstGeom>
                <a:solidFill>
                  <a:srgbClr val="FFBF93"/>
                </a:solidFill>
                <a:ln w="19050"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3325756" y="3625965"/>
                  <a:ext cx="10294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分数≥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10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6" name="组合 65"/>
            <p:cNvGrpSpPr/>
            <p:nvPr/>
          </p:nvGrpSpPr>
          <p:grpSpPr>
            <a:xfrm>
              <a:off x="4967860" y="3615559"/>
              <a:ext cx="3133153" cy="390144"/>
              <a:chOff x="4967860" y="3615559"/>
              <a:chExt cx="3133153" cy="390144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4967860" y="3615559"/>
                <a:ext cx="1182624" cy="390144"/>
                <a:chOff x="4846320" y="3615559"/>
                <a:chExt cx="1182624" cy="390144"/>
              </a:xfrm>
            </p:grpSpPr>
            <p:sp>
              <p:nvSpPr>
                <p:cNvPr id="59" name="矩形 58"/>
                <p:cNvSpPr/>
                <p:nvPr/>
              </p:nvSpPr>
              <p:spPr bwMode="auto">
                <a:xfrm>
                  <a:off x="4846320" y="3615559"/>
                  <a:ext cx="1182624" cy="390144"/>
                </a:xfrm>
                <a:prstGeom prst="rect">
                  <a:avLst/>
                </a:prstGeom>
                <a:solidFill>
                  <a:srgbClr val="FFBF93"/>
                </a:solidFill>
                <a:ln w="19050"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4934931" y="3625965"/>
                  <a:ext cx="10054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分数＞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6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6918389" y="3615559"/>
                <a:ext cx="1182624" cy="390144"/>
                <a:chOff x="7016496" y="3615559"/>
                <a:chExt cx="1182624" cy="390144"/>
              </a:xfrm>
            </p:grpSpPr>
            <p:sp>
              <p:nvSpPr>
                <p:cNvPr id="60" name="矩形 59"/>
                <p:cNvSpPr/>
                <p:nvPr/>
              </p:nvSpPr>
              <p:spPr bwMode="auto">
                <a:xfrm>
                  <a:off x="7016496" y="3615559"/>
                  <a:ext cx="1182624" cy="390144"/>
                </a:xfrm>
                <a:prstGeom prst="rect">
                  <a:avLst/>
                </a:prstGeom>
                <a:solidFill>
                  <a:srgbClr val="C4E59F"/>
                </a:solidFill>
                <a:ln w="19050"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7157204" y="3625965"/>
                  <a:ext cx="9012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分数≤</a:t>
                  </a: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6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7" name="文本框 66"/>
            <p:cNvSpPr txBox="1"/>
            <p:nvPr/>
          </p:nvSpPr>
          <p:spPr>
            <a:xfrm>
              <a:off x="1200150" y="4274686"/>
              <a:ext cx="3341465" cy="231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临床干预（心理治疗和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/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或药物治疗）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药物治疗方法（以舍曲林为例）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舍曲林治疗：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第一周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25-50mg/d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以后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25-100mg/d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服用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4-6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月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每月复诊，患者复评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PHQ-9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1200150" y="4303776"/>
              <a:ext cx="3341465" cy="227110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4843464" y="4303776"/>
              <a:ext cx="3400424" cy="227110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832591" y="4288974"/>
              <a:ext cx="3412942" cy="231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临床干预（心理治疗和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/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或药物治疗）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药物治疗方法（以舍曲林为例）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舍曲林治疗：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第一周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25-50mg/d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以后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25-100mg/d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服用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4-6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月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每月复诊，知情者复评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SADQH-10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72" name="任意多边形 71"/>
            <p:cNvSpPr/>
            <p:nvPr/>
          </p:nvSpPr>
          <p:spPr bwMode="auto">
            <a:xfrm>
              <a:off x="4572000" y="1597152"/>
              <a:ext cx="0" cy="365760"/>
            </a:xfrm>
            <a:custGeom>
              <a:avLst/>
              <a:gdLst>
                <a:gd name="connsiteX0" fmla="*/ 0 w 0"/>
                <a:gd name="connsiteY0" fmla="*/ 0 h 365760"/>
                <a:gd name="connsiteX1" fmla="*/ 0 w 0"/>
                <a:gd name="connsiteY1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65760">
                  <a:moveTo>
                    <a:pt x="0" y="0"/>
                  </a:moveTo>
                  <a:lnTo>
                    <a:pt x="0" y="36576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2609088" y="2523744"/>
              <a:ext cx="3950208" cy="438912"/>
              <a:chOff x="2609088" y="2523744"/>
              <a:chExt cx="3950208" cy="438912"/>
            </a:xfrm>
          </p:grpSpPr>
          <p:sp>
            <p:nvSpPr>
              <p:cNvPr id="73" name="任意多边形 72"/>
              <p:cNvSpPr/>
              <p:nvPr/>
            </p:nvSpPr>
            <p:spPr bwMode="auto">
              <a:xfrm>
                <a:off x="2609088" y="2779776"/>
                <a:ext cx="3950208" cy="182880"/>
              </a:xfrm>
              <a:custGeom>
                <a:avLst/>
                <a:gdLst>
                  <a:gd name="connsiteX0" fmla="*/ 0 w 3950208"/>
                  <a:gd name="connsiteY0" fmla="*/ 170688 h 182880"/>
                  <a:gd name="connsiteX1" fmla="*/ 0 w 3950208"/>
                  <a:gd name="connsiteY1" fmla="*/ 0 h 182880"/>
                  <a:gd name="connsiteX2" fmla="*/ 3950208 w 3950208"/>
                  <a:gd name="connsiteY2" fmla="*/ 0 h 182880"/>
                  <a:gd name="connsiteX3" fmla="*/ 3950208 w 3950208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0208" h="182880">
                    <a:moveTo>
                      <a:pt x="0" y="170688"/>
                    </a:moveTo>
                    <a:lnTo>
                      <a:pt x="0" y="0"/>
                    </a:lnTo>
                    <a:lnTo>
                      <a:pt x="3950208" y="0"/>
                    </a:lnTo>
                    <a:lnTo>
                      <a:pt x="3950208" y="18288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triangle"/>
                <a:tailEnd type="triangl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4572000" y="2523744"/>
                <a:ext cx="0" cy="256032"/>
              </a:xfrm>
              <a:custGeom>
                <a:avLst/>
                <a:gdLst>
                  <a:gd name="connsiteX0" fmla="*/ 0 w 0"/>
                  <a:gd name="connsiteY0" fmla="*/ 0 h 256032"/>
                  <a:gd name="connsiteX1" fmla="*/ 0 w 0"/>
                  <a:gd name="connsiteY1" fmla="*/ 256032 h 25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6032">
                    <a:moveTo>
                      <a:pt x="0" y="0"/>
                    </a:moveTo>
                    <a:lnTo>
                      <a:pt x="0" y="256032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tailEnd type="non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692275" y="3377184"/>
              <a:ext cx="1800225" cy="237744"/>
              <a:chOff x="2609088" y="2523744"/>
              <a:chExt cx="3950208" cy="438912"/>
            </a:xfrm>
          </p:grpSpPr>
          <p:sp>
            <p:nvSpPr>
              <p:cNvPr id="77" name="任意多边形 76"/>
              <p:cNvSpPr/>
              <p:nvPr/>
            </p:nvSpPr>
            <p:spPr bwMode="auto">
              <a:xfrm>
                <a:off x="2609088" y="2779776"/>
                <a:ext cx="3950208" cy="182880"/>
              </a:xfrm>
              <a:custGeom>
                <a:avLst/>
                <a:gdLst>
                  <a:gd name="connsiteX0" fmla="*/ 0 w 3950208"/>
                  <a:gd name="connsiteY0" fmla="*/ 170688 h 182880"/>
                  <a:gd name="connsiteX1" fmla="*/ 0 w 3950208"/>
                  <a:gd name="connsiteY1" fmla="*/ 0 h 182880"/>
                  <a:gd name="connsiteX2" fmla="*/ 3950208 w 3950208"/>
                  <a:gd name="connsiteY2" fmla="*/ 0 h 182880"/>
                  <a:gd name="connsiteX3" fmla="*/ 3950208 w 3950208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0208" h="182880">
                    <a:moveTo>
                      <a:pt x="0" y="170688"/>
                    </a:moveTo>
                    <a:lnTo>
                      <a:pt x="0" y="0"/>
                    </a:lnTo>
                    <a:lnTo>
                      <a:pt x="3950208" y="0"/>
                    </a:lnTo>
                    <a:lnTo>
                      <a:pt x="3950208" y="18288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triangle"/>
                <a:tailEnd type="triangl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 bwMode="auto">
              <a:xfrm>
                <a:off x="4572000" y="2523744"/>
                <a:ext cx="0" cy="256032"/>
              </a:xfrm>
              <a:custGeom>
                <a:avLst/>
                <a:gdLst>
                  <a:gd name="connsiteX0" fmla="*/ 0 w 0"/>
                  <a:gd name="connsiteY0" fmla="*/ 0 h 256032"/>
                  <a:gd name="connsiteX1" fmla="*/ 0 w 0"/>
                  <a:gd name="connsiteY1" fmla="*/ 256032 h 25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6032">
                    <a:moveTo>
                      <a:pt x="0" y="0"/>
                    </a:moveTo>
                    <a:lnTo>
                      <a:pt x="0" y="256032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tailEnd type="non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651500" y="3377184"/>
              <a:ext cx="1800225" cy="237744"/>
              <a:chOff x="2609088" y="2523744"/>
              <a:chExt cx="3950208" cy="438912"/>
            </a:xfrm>
          </p:grpSpPr>
          <p:sp>
            <p:nvSpPr>
              <p:cNvPr id="80" name="任意多边形 79"/>
              <p:cNvSpPr/>
              <p:nvPr/>
            </p:nvSpPr>
            <p:spPr bwMode="auto">
              <a:xfrm>
                <a:off x="2609088" y="2779776"/>
                <a:ext cx="3950208" cy="182880"/>
              </a:xfrm>
              <a:custGeom>
                <a:avLst/>
                <a:gdLst>
                  <a:gd name="connsiteX0" fmla="*/ 0 w 3950208"/>
                  <a:gd name="connsiteY0" fmla="*/ 170688 h 182880"/>
                  <a:gd name="connsiteX1" fmla="*/ 0 w 3950208"/>
                  <a:gd name="connsiteY1" fmla="*/ 0 h 182880"/>
                  <a:gd name="connsiteX2" fmla="*/ 3950208 w 3950208"/>
                  <a:gd name="connsiteY2" fmla="*/ 0 h 182880"/>
                  <a:gd name="connsiteX3" fmla="*/ 3950208 w 3950208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0208" h="182880">
                    <a:moveTo>
                      <a:pt x="0" y="170688"/>
                    </a:moveTo>
                    <a:lnTo>
                      <a:pt x="0" y="0"/>
                    </a:lnTo>
                    <a:lnTo>
                      <a:pt x="3950208" y="0"/>
                    </a:lnTo>
                    <a:lnTo>
                      <a:pt x="3950208" y="18288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triangle"/>
                <a:tailEnd type="triangl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 bwMode="auto">
              <a:xfrm>
                <a:off x="4572000" y="2523744"/>
                <a:ext cx="0" cy="256032"/>
              </a:xfrm>
              <a:custGeom>
                <a:avLst/>
                <a:gdLst>
                  <a:gd name="connsiteX0" fmla="*/ 0 w 0"/>
                  <a:gd name="connsiteY0" fmla="*/ 0 h 256032"/>
                  <a:gd name="connsiteX1" fmla="*/ 0 w 0"/>
                  <a:gd name="connsiteY1" fmla="*/ 256032 h 25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6032">
                    <a:moveTo>
                      <a:pt x="0" y="0"/>
                    </a:moveTo>
                    <a:lnTo>
                      <a:pt x="0" y="256032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tailEnd type="none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任意多边形 81"/>
            <p:cNvSpPr/>
            <p:nvPr/>
          </p:nvSpPr>
          <p:spPr bwMode="auto">
            <a:xfrm>
              <a:off x="3492499" y="4023360"/>
              <a:ext cx="45719" cy="268224"/>
            </a:xfrm>
            <a:custGeom>
              <a:avLst/>
              <a:gdLst>
                <a:gd name="connsiteX0" fmla="*/ 0 w 0"/>
                <a:gd name="connsiteY0" fmla="*/ 0 h 365760"/>
                <a:gd name="connsiteX1" fmla="*/ 0 w 0"/>
                <a:gd name="connsiteY1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65760">
                  <a:moveTo>
                    <a:pt x="0" y="0"/>
                  </a:moveTo>
                  <a:lnTo>
                    <a:pt x="0" y="36576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 bwMode="auto">
            <a:xfrm>
              <a:off x="5651500" y="4023360"/>
              <a:ext cx="45719" cy="268224"/>
            </a:xfrm>
            <a:custGeom>
              <a:avLst/>
              <a:gdLst>
                <a:gd name="connsiteX0" fmla="*/ 0 w 0"/>
                <a:gd name="connsiteY0" fmla="*/ 0 h 365760"/>
                <a:gd name="connsiteX1" fmla="*/ 0 w 0"/>
                <a:gd name="connsiteY1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65760">
                  <a:moveTo>
                    <a:pt x="0" y="0"/>
                  </a:moveTo>
                  <a:lnTo>
                    <a:pt x="0" y="36576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 bwMode="auto">
            <a:xfrm>
              <a:off x="731520" y="2231136"/>
              <a:ext cx="1865376" cy="1597152"/>
            </a:xfrm>
            <a:custGeom>
              <a:avLst/>
              <a:gdLst>
                <a:gd name="connsiteX0" fmla="*/ 341376 w 1865376"/>
                <a:gd name="connsiteY0" fmla="*/ 1597152 h 1597152"/>
                <a:gd name="connsiteX1" fmla="*/ 0 w 1865376"/>
                <a:gd name="connsiteY1" fmla="*/ 1597152 h 1597152"/>
                <a:gd name="connsiteX2" fmla="*/ 0 w 1865376"/>
                <a:gd name="connsiteY2" fmla="*/ 0 h 1597152"/>
                <a:gd name="connsiteX3" fmla="*/ 1865376 w 1865376"/>
                <a:gd name="connsiteY3" fmla="*/ 0 h 15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376" h="1597152">
                  <a:moveTo>
                    <a:pt x="341376" y="1597152"/>
                  </a:moveTo>
                  <a:lnTo>
                    <a:pt x="0" y="1597152"/>
                  </a:lnTo>
                  <a:lnTo>
                    <a:pt x="0" y="0"/>
                  </a:lnTo>
                  <a:lnTo>
                    <a:pt x="1865376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 bwMode="auto">
            <a:xfrm flipH="1">
              <a:off x="6551613" y="2231136"/>
              <a:ext cx="1865376" cy="1597152"/>
            </a:xfrm>
            <a:custGeom>
              <a:avLst/>
              <a:gdLst>
                <a:gd name="connsiteX0" fmla="*/ 341376 w 1865376"/>
                <a:gd name="connsiteY0" fmla="*/ 1597152 h 1597152"/>
                <a:gd name="connsiteX1" fmla="*/ 0 w 1865376"/>
                <a:gd name="connsiteY1" fmla="*/ 1597152 h 1597152"/>
                <a:gd name="connsiteX2" fmla="*/ 0 w 1865376"/>
                <a:gd name="connsiteY2" fmla="*/ 0 h 1597152"/>
                <a:gd name="connsiteX3" fmla="*/ 1865376 w 1865376"/>
                <a:gd name="connsiteY3" fmla="*/ 0 h 15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376" h="1597152">
                  <a:moveTo>
                    <a:pt x="341376" y="1597152"/>
                  </a:moveTo>
                  <a:lnTo>
                    <a:pt x="0" y="1597152"/>
                  </a:lnTo>
                  <a:lnTo>
                    <a:pt x="0" y="0"/>
                  </a:lnTo>
                  <a:lnTo>
                    <a:pt x="1865376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triangl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053533" y="1632152"/>
              <a:ext cx="1277483" cy="60939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70C0"/>
                  </a:solidFill>
                  <a:ea typeface="微软雅黑" panose="020B0503020204020204" pitchFamily="34" charset="-122"/>
                </a:rPr>
                <a:t>能够完成自评问卷的患者</a:t>
              </a:r>
              <a:endParaRPr lang="zh-CN" altLang="en-US" sz="1400" dirty="0">
                <a:solidFill>
                  <a:srgbClr val="0070C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551613" y="1632152"/>
              <a:ext cx="1913011" cy="60939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70C0"/>
                  </a:solidFill>
                  <a:ea typeface="微软雅黑" panose="020B0503020204020204" pitchFamily="34" charset="-122"/>
                </a:rPr>
                <a:t>因失语等原因不能够完成自评问卷的患者</a:t>
              </a:r>
              <a:endParaRPr lang="zh-CN" altLang="en-US" sz="1400" dirty="0">
                <a:solidFill>
                  <a:srgbClr val="0070C0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6489698"/>
            <a:ext cx="8219975" cy="368302"/>
          </a:xfrm>
          <a:custGeom>
            <a:avLst/>
            <a:gdLst/>
            <a:ahLst/>
            <a:cxnLst/>
            <a:rect l="l" t="t" r="r" b="b"/>
            <a:pathLst>
              <a:path w="7048500" h="276225">
                <a:moveTo>
                  <a:pt x="0" y="276224"/>
                </a:moveTo>
                <a:lnTo>
                  <a:pt x="7048500" y="276224"/>
                </a:lnTo>
                <a:lnTo>
                  <a:pt x="7048500" y="0"/>
                </a:lnTo>
                <a:lnTo>
                  <a:pt x="0" y="0"/>
                </a:lnTo>
                <a:lnTo>
                  <a:pt x="0" y="276224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4826" y="6489697"/>
            <a:ext cx="1019175" cy="368300"/>
          </a:xfrm>
          <a:custGeom>
            <a:avLst/>
            <a:gdLst/>
            <a:ahLst/>
            <a:cxnLst/>
            <a:rect l="l" t="t" r="r" b="b"/>
            <a:pathLst>
              <a:path w="1019175" h="276225">
                <a:moveTo>
                  <a:pt x="0" y="276225"/>
                </a:moveTo>
                <a:lnTo>
                  <a:pt x="1019175" y="276225"/>
                </a:lnTo>
                <a:lnTo>
                  <a:pt x="1019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56282" y="4972240"/>
            <a:ext cx="484060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卒中后患者应重视</a:t>
            </a:r>
            <a:r>
              <a:rPr sz="21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21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1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，并</a:t>
            </a:r>
            <a:r>
              <a:rPr sz="21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强化二级预防</a:t>
            </a:r>
            <a:endParaRPr sz="2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4550" y="1439503"/>
            <a:ext cx="1111250" cy="1480820"/>
          </a:xfrm>
          <a:custGeom>
            <a:avLst/>
            <a:gdLst/>
            <a:ahLst/>
            <a:cxnLst/>
            <a:rect l="l" t="t" r="r" b="b"/>
            <a:pathLst>
              <a:path w="1111250" h="1110614">
                <a:moveTo>
                  <a:pt x="0" y="555117"/>
                </a:moveTo>
                <a:lnTo>
                  <a:pt x="1841" y="509589"/>
                </a:lnTo>
                <a:lnTo>
                  <a:pt x="7269" y="465075"/>
                </a:lnTo>
                <a:lnTo>
                  <a:pt x="16142" y="421717"/>
                </a:lnTo>
                <a:lnTo>
                  <a:pt x="28315" y="379658"/>
                </a:lnTo>
                <a:lnTo>
                  <a:pt x="43648" y="339042"/>
                </a:lnTo>
                <a:lnTo>
                  <a:pt x="61996" y="300010"/>
                </a:lnTo>
                <a:lnTo>
                  <a:pt x="83217" y="262707"/>
                </a:lnTo>
                <a:lnTo>
                  <a:pt x="107167" y="227274"/>
                </a:lnTo>
                <a:lnTo>
                  <a:pt x="133705" y="193854"/>
                </a:lnTo>
                <a:lnTo>
                  <a:pt x="162687" y="162591"/>
                </a:lnTo>
                <a:lnTo>
                  <a:pt x="193969" y="133628"/>
                </a:lnTo>
                <a:lnTo>
                  <a:pt x="227411" y="107106"/>
                </a:lnTo>
                <a:lnTo>
                  <a:pt x="262868" y="83170"/>
                </a:lnTo>
                <a:lnTo>
                  <a:pt x="300197" y="61962"/>
                </a:lnTo>
                <a:lnTo>
                  <a:pt x="339256" y="43624"/>
                </a:lnTo>
                <a:lnTo>
                  <a:pt x="379902" y="28300"/>
                </a:lnTo>
                <a:lnTo>
                  <a:pt x="421992" y="16133"/>
                </a:lnTo>
                <a:lnTo>
                  <a:pt x="465383" y="7265"/>
                </a:lnTo>
                <a:lnTo>
                  <a:pt x="509933" y="1840"/>
                </a:lnTo>
                <a:lnTo>
                  <a:pt x="555498" y="0"/>
                </a:lnTo>
                <a:lnTo>
                  <a:pt x="601080" y="1840"/>
                </a:lnTo>
                <a:lnTo>
                  <a:pt x="645646" y="7265"/>
                </a:lnTo>
                <a:lnTo>
                  <a:pt x="689052" y="16133"/>
                </a:lnTo>
                <a:lnTo>
                  <a:pt x="731155" y="28300"/>
                </a:lnTo>
                <a:lnTo>
                  <a:pt x="771812" y="43624"/>
                </a:lnTo>
                <a:lnTo>
                  <a:pt x="810881" y="61962"/>
                </a:lnTo>
                <a:lnTo>
                  <a:pt x="848220" y="83170"/>
                </a:lnTo>
                <a:lnTo>
                  <a:pt x="883684" y="107106"/>
                </a:lnTo>
                <a:lnTo>
                  <a:pt x="917131" y="133628"/>
                </a:lnTo>
                <a:lnTo>
                  <a:pt x="948420" y="162591"/>
                </a:lnTo>
                <a:lnTo>
                  <a:pt x="977406" y="193854"/>
                </a:lnTo>
                <a:lnTo>
                  <a:pt x="1003947" y="227274"/>
                </a:lnTo>
                <a:lnTo>
                  <a:pt x="1027900" y="262707"/>
                </a:lnTo>
                <a:lnTo>
                  <a:pt x="1049123" y="300010"/>
                </a:lnTo>
                <a:lnTo>
                  <a:pt x="1067472" y="339042"/>
                </a:lnTo>
                <a:lnTo>
                  <a:pt x="1082806" y="379658"/>
                </a:lnTo>
                <a:lnTo>
                  <a:pt x="1094980" y="421717"/>
                </a:lnTo>
                <a:lnTo>
                  <a:pt x="1103853" y="465075"/>
                </a:lnTo>
                <a:lnTo>
                  <a:pt x="1109281" y="509589"/>
                </a:lnTo>
                <a:lnTo>
                  <a:pt x="1111123" y="555117"/>
                </a:lnTo>
                <a:lnTo>
                  <a:pt x="1109281" y="600644"/>
                </a:lnTo>
                <a:lnTo>
                  <a:pt x="1103853" y="645158"/>
                </a:lnTo>
                <a:lnTo>
                  <a:pt x="1094980" y="688516"/>
                </a:lnTo>
                <a:lnTo>
                  <a:pt x="1082806" y="730575"/>
                </a:lnTo>
                <a:lnTo>
                  <a:pt x="1067472" y="771191"/>
                </a:lnTo>
                <a:lnTo>
                  <a:pt x="1049123" y="810223"/>
                </a:lnTo>
                <a:lnTo>
                  <a:pt x="1027900" y="847526"/>
                </a:lnTo>
                <a:lnTo>
                  <a:pt x="1003947" y="882959"/>
                </a:lnTo>
                <a:lnTo>
                  <a:pt x="977406" y="916379"/>
                </a:lnTo>
                <a:lnTo>
                  <a:pt x="948420" y="947642"/>
                </a:lnTo>
                <a:lnTo>
                  <a:pt x="917131" y="976605"/>
                </a:lnTo>
                <a:lnTo>
                  <a:pt x="883684" y="1003127"/>
                </a:lnTo>
                <a:lnTo>
                  <a:pt x="848220" y="1027063"/>
                </a:lnTo>
                <a:lnTo>
                  <a:pt x="810881" y="1048271"/>
                </a:lnTo>
                <a:lnTo>
                  <a:pt x="771812" y="1066609"/>
                </a:lnTo>
                <a:lnTo>
                  <a:pt x="731155" y="1081933"/>
                </a:lnTo>
                <a:lnTo>
                  <a:pt x="689052" y="1094100"/>
                </a:lnTo>
                <a:lnTo>
                  <a:pt x="645646" y="1102968"/>
                </a:lnTo>
                <a:lnTo>
                  <a:pt x="601080" y="1108393"/>
                </a:lnTo>
                <a:lnTo>
                  <a:pt x="555498" y="1110234"/>
                </a:lnTo>
                <a:lnTo>
                  <a:pt x="509933" y="1108393"/>
                </a:lnTo>
                <a:lnTo>
                  <a:pt x="465383" y="1102968"/>
                </a:lnTo>
                <a:lnTo>
                  <a:pt x="421992" y="1094100"/>
                </a:lnTo>
                <a:lnTo>
                  <a:pt x="379902" y="1081933"/>
                </a:lnTo>
                <a:lnTo>
                  <a:pt x="339256" y="1066609"/>
                </a:lnTo>
                <a:lnTo>
                  <a:pt x="300197" y="1048271"/>
                </a:lnTo>
                <a:lnTo>
                  <a:pt x="262868" y="1027063"/>
                </a:lnTo>
                <a:lnTo>
                  <a:pt x="227411" y="1003127"/>
                </a:lnTo>
                <a:lnTo>
                  <a:pt x="193969" y="976605"/>
                </a:lnTo>
                <a:lnTo>
                  <a:pt x="162687" y="947642"/>
                </a:lnTo>
                <a:lnTo>
                  <a:pt x="133705" y="916379"/>
                </a:lnTo>
                <a:lnTo>
                  <a:pt x="107167" y="882959"/>
                </a:lnTo>
                <a:lnTo>
                  <a:pt x="83217" y="847526"/>
                </a:lnTo>
                <a:lnTo>
                  <a:pt x="61996" y="810223"/>
                </a:lnTo>
                <a:lnTo>
                  <a:pt x="43648" y="771191"/>
                </a:lnTo>
                <a:lnTo>
                  <a:pt x="28315" y="730575"/>
                </a:lnTo>
                <a:lnTo>
                  <a:pt x="16142" y="688516"/>
                </a:lnTo>
                <a:lnTo>
                  <a:pt x="7269" y="645158"/>
                </a:lnTo>
                <a:lnTo>
                  <a:pt x="1841" y="600644"/>
                </a:lnTo>
                <a:lnTo>
                  <a:pt x="0" y="555117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66645" y="1799483"/>
            <a:ext cx="54356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40" algn="ctr">
              <a:lnSpc>
                <a:spcPts val="4205"/>
              </a:lnSpc>
            </a:pPr>
            <a:r>
              <a:rPr sz="3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1085"/>
              </a:lnSpc>
            </a:pPr>
            <a:r>
              <a:rPr sz="1000" b="1" spc="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抗血小板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4629" y="1438486"/>
            <a:ext cx="1111250" cy="1480820"/>
          </a:xfrm>
          <a:custGeom>
            <a:avLst/>
            <a:gdLst/>
            <a:ahLst/>
            <a:cxnLst/>
            <a:rect l="l" t="t" r="r" b="b"/>
            <a:pathLst>
              <a:path w="1111250" h="1110614">
                <a:moveTo>
                  <a:pt x="0" y="555117"/>
                </a:moveTo>
                <a:lnTo>
                  <a:pt x="1842" y="509589"/>
                </a:lnTo>
                <a:lnTo>
                  <a:pt x="7273" y="465075"/>
                </a:lnTo>
                <a:lnTo>
                  <a:pt x="16149" y="421717"/>
                </a:lnTo>
                <a:lnTo>
                  <a:pt x="28329" y="379658"/>
                </a:lnTo>
                <a:lnTo>
                  <a:pt x="43668" y="339042"/>
                </a:lnTo>
                <a:lnTo>
                  <a:pt x="62023" y="300010"/>
                </a:lnTo>
                <a:lnTo>
                  <a:pt x="83252" y="262707"/>
                </a:lnTo>
                <a:lnTo>
                  <a:pt x="107212" y="227274"/>
                </a:lnTo>
                <a:lnTo>
                  <a:pt x="133759" y="193854"/>
                </a:lnTo>
                <a:lnTo>
                  <a:pt x="162750" y="162591"/>
                </a:lnTo>
                <a:lnTo>
                  <a:pt x="194042" y="133628"/>
                </a:lnTo>
                <a:lnTo>
                  <a:pt x="227493" y="107106"/>
                </a:lnTo>
                <a:lnTo>
                  <a:pt x="262959" y="83170"/>
                </a:lnTo>
                <a:lnTo>
                  <a:pt x="300297" y="61962"/>
                </a:lnTo>
                <a:lnTo>
                  <a:pt x="339363" y="43624"/>
                </a:lnTo>
                <a:lnTo>
                  <a:pt x="380016" y="28300"/>
                </a:lnTo>
                <a:lnTo>
                  <a:pt x="422112" y="16133"/>
                </a:lnTo>
                <a:lnTo>
                  <a:pt x="465507" y="7265"/>
                </a:lnTo>
                <a:lnTo>
                  <a:pt x="510059" y="1840"/>
                </a:lnTo>
                <a:lnTo>
                  <a:pt x="555624" y="0"/>
                </a:lnTo>
                <a:lnTo>
                  <a:pt x="601190" y="1840"/>
                </a:lnTo>
                <a:lnTo>
                  <a:pt x="645742" y="7265"/>
                </a:lnTo>
                <a:lnTo>
                  <a:pt x="689137" y="16133"/>
                </a:lnTo>
                <a:lnTo>
                  <a:pt x="731233" y="28300"/>
                </a:lnTo>
                <a:lnTo>
                  <a:pt x="771886" y="43624"/>
                </a:lnTo>
                <a:lnTo>
                  <a:pt x="810952" y="61962"/>
                </a:lnTo>
                <a:lnTo>
                  <a:pt x="848290" y="83170"/>
                </a:lnTo>
                <a:lnTo>
                  <a:pt x="883756" y="107106"/>
                </a:lnTo>
                <a:lnTo>
                  <a:pt x="917207" y="133628"/>
                </a:lnTo>
                <a:lnTo>
                  <a:pt x="948499" y="162591"/>
                </a:lnTo>
                <a:lnTo>
                  <a:pt x="977490" y="193854"/>
                </a:lnTo>
                <a:lnTo>
                  <a:pt x="1004037" y="227274"/>
                </a:lnTo>
                <a:lnTo>
                  <a:pt x="1027997" y="262707"/>
                </a:lnTo>
                <a:lnTo>
                  <a:pt x="1049226" y="300010"/>
                </a:lnTo>
                <a:lnTo>
                  <a:pt x="1067581" y="339042"/>
                </a:lnTo>
                <a:lnTo>
                  <a:pt x="1082920" y="379658"/>
                </a:lnTo>
                <a:lnTo>
                  <a:pt x="1095100" y="421717"/>
                </a:lnTo>
                <a:lnTo>
                  <a:pt x="1103976" y="465075"/>
                </a:lnTo>
                <a:lnTo>
                  <a:pt x="1109407" y="509589"/>
                </a:lnTo>
                <a:lnTo>
                  <a:pt x="1111249" y="555117"/>
                </a:lnTo>
                <a:lnTo>
                  <a:pt x="1109407" y="600644"/>
                </a:lnTo>
                <a:lnTo>
                  <a:pt x="1103976" y="645158"/>
                </a:lnTo>
                <a:lnTo>
                  <a:pt x="1095100" y="688516"/>
                </a:lnTo>
                <a:lnTo>
                  <a:pt x="1082920" y="730575"/>
                </a:lnTo>
                <a:lnTo>
                  <a:pt x="1067581" y="771191"/>
                </a:lnTo>
                <a:lnTo>
                  <a:pt x="1049226" y="810223"/>
                </a:lnTo>
                <a:lnTo>
                  <a:pt x="1027997" y="847526"/>
                </a:lnTo>
                <a:lnTo>
                  <a:pt x="1004037" y="882959"/>
                </a:lnTo>
                <a:lnTo>
                  <a:pt x="977490" y="916379"/>
                </a:lnTo>
                <a:lnTo>
                  <a:pt x="948499" y="947642"/>
                </a:lnTo>
                <a:lnTo>
                  <a:pt x="917207" y="976605"/>
                </a:lnTo>
                <a:lnTo>
                  <a:pt x="883756" y="1003127"/>
                </a:lnTo>
                <a:lnTo>
                  <a:pt x="848290" y="1027063"/>
                </a:lnTo>
                <a:lnTo>
                  <a:pt x="810952" y="1048271"/>
                </a:lnTo>
                <a:lnTo>
                  <a:pt x="771886" y="1066609"/>
                </a:lnTo>
                <a:lnTo>
                  <a:pt x="731233" y="1081933"/>
                </a:lnTo>
                <a:lnTo>
                  <a:pt x="689137" y="1094100"/>
                </a:lnTo>
                <a:lnTo>
                  <a:pt x="645742" y="1102968"/>
                </a:lnTo>
                <a:lnTo>
                  <a:pt x="601190" y="1108393"/>
                </a:lnTo>
                <a:lnTo>
                  <a:pt x="555624" y="1110234"/>
                </a:lnTo>
                <a:lnTo>
                  <a:pt x="510059" y="1108393"/>
                </a:lnTo>
                <a:lnTo>
                  <a:pt x="465507" y="1102968"/>
                </a:lnTo>
                <a:lnTo>
                  <a:pt x="422112" y="1094100"/>
                </a:lnTo>
                <a:lnTo>
                  <a:pt x="380016" y="1081933"/>
                </a:lnTo>
                <a:lnTo>
                  <a:pt x="339363" y="1066609"/>
                </a:lnTo>
                <a:lnTo>
                  <a:pt x="300297" y="1048271"/>
                </a:lnTo>
                <a:lnTo>
                  <a:pt x="262959" y="1027063"/>
                </a:lnTo>
                <a:lnTo>
                  <a:pt x="227493" y="1003127"/>
                </a:lnTo>
                <a:lnTo>
                  <a:pt x="194042" y="976605"/>
                </a:lnTo>
                <a:lnTo>
                  <a:pt x="162750" y="947642"/>
                </a:lnTo>
                <a:lnTo>
                  <a:pt x="133759" y="916379"/>
                </a:lnTo>
                <a:lnTo>
                  <a:pt x="107212" y="882959"/>
                </a:lnTo>
                <a:lnTo>
                  <a:pt x="83252" y="847526"/>
                </a:lnTo>
                <a:lnTo>
                  <a:pt x="62023" y="810223"/>
                </a:lnTo>
                <a:lnTo>
                  <a:pt x="43668" y="771191"/>
                </a:lnTo>
                <a:lnTo>
                  <a:pt x="28329" y="730575"/>
                </a:lnTo>
                <a:lnTo>
                  <a:pt x="16149" y="688516"/>
                </a:lnTo>
                <a:lnTo>
                  <a:pt x="7273" y="645158"/>
                </a:lnTo>
                <a:lnTo>
                  <a:pt x="1842" y="600644"/>
                </a:lnTo>
                <a:lnTo>
                  <a:pt x="0" y="555117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4548" y="1438486"/>
            <a:ext cx="1111250" cy="1480820"/>
          </a:xfrm>
          <a:custGeom>
            <a:avLst/>
            <a:gdLst/>
            <a:ahLst/>
            <a:cxnLst/>
            <a:rect l="l" t="t" r="r" b="b"/>
            <a:pathLst>
              <a:path w="1111250" h="1110614">
                <a:moveTo>
                  <a:pt x="0" y="555117"/>
                </a:moveTo>
                <a:lnTo>
                  <a:pt x="1842" y="509589"/>
                </a:lnTo>
                <a:lnTo>
                  <a:pt x="7273" y="465075"/>
                </a:lnTo>
                <a:lnTo>
                  <a:pt x="16149" y="421717"/>
                </a:lnTo>
                <a:lnTo>
                  <a:pt x="28329" y="379658"/>
                </a:lnTo>
                <a:lnTo>
                  <a:pt x="43668" y="339042"/>
                </a:lnTo>
                <a:lnTo>
                  <a:pt x="62023" y="300010"/>
                </a:lnTo>
                <a:lnTo>
                  <a:pt x="83252" y="262707"/>
                </a:lnTo>
                <a:lnTo>
                  <a:pt x="107212" y="227274"/>
                </a:lnTo>
                <a:lnTo>
                  <a:pt x="133759" y="193854"/>
                </a:lnTo>
                <a:lnTo>
                  <a:pt x="162750" y="162591"/>
                </a:lnTo>
                <a:lnTo>
                  <a:pt x="194042" y="133628"/>
                </a:lnTo>
                <a:lnTo>
                  <a:pt x="227493" y="107106"/>
                </a:lnTo>
                <a:lnTo>
                  <a:pt x="262959" y="83170"/>
                </a:lnTo>
                <a:lnTo>
                  <a:pt x="300297" y="61962"/>
                </a:lnTo>
                <a:lnTo>
                  <a:pt x="339363" y="43624"/>
                </a:lnTo>
                <a:lnTo>
                  <a:pt x="380016" y="28300"/>
                </a:lnTo>
                <a:lnTo>
                  <a:pt x="422112" y="16133"/>
                </a:lnTo>
                <a:lnTo>
                  <a:pt x="465507" y="7265"/>
                </a:lnTo>
                <a:lnTo>
                  <a:pt x="510059" y="1840"/>
                </a:lnTo>
                <a:lnTo>
                  <a:pt x="555625" y="0"/>
                </a:lnTo>
                <a:lnTo>
                  <a:pt x="601207" y="1840"/>
                </a:lnTo>
                <a:lnTo>
                  <a:pt x="645773" y="7265"/>
                </a:lnTo>
                <a:lnTo>
                  <a:pt x="689179" y="16133"/>
                </a:lnTo>
                <a:lnTo>
                  <a:pt x="731282" y="28300"/>
                </a:lnTo>
                <a:lnTo>
                  <a:pt x="771939" y="43624"/>
                </a:lnTo>
                <a:lnTo>
                  <a:pt x="811008" y="61962"/>
                </a:lnTo>
                <a:lnTo>
                  <a:pt x="848347" y="83170"/>
                </a:lnTo>
                <a:lnTo>
                  <a:pt x="883811" y="107106"/>
                </a:lnTo>
                <a:lnTo>
                  <a:pt x="917258" y="133628"/>
                </a:lnTo>
                <a:lnTo>
                  <a:pt x="948547" y="162591"/>
                </a:lnTo>
                <a:lnTo>
                  <a:pt x="977533" y="193854"/>
                </a:lnTo>
                <a:lnTo>
                  <a:pt x="1004074" y="227274"/>
                </a:lnTo>
                <a:lnTo>
                  <a:pt x="1028027" y="262707"/>
                </a:lnTo>
                <a:lnTo>
                  <a:pt x="1049250" y="300010"/>
                </a:lnTo>
                <a:lnTo>
                  <a:pt x="1067599" y="339042"/>
                </a:lnTo>
                <a:lnTo>
                  <a:pt x="1082933" y="379658"/>
                </a:lnTo>
                <a:lnTo>
                  <a:pt x="1095107" y="421717"/>
                </a:lnTo>
                <a:lnTo>
                  <a:pt x="1103980" y="465075"/>
                </a:lnTo>
                <a:lnTo>
                  <a:pt x="1109408" y="509589"/>
                </a:lnTo>
                <a:lnTo>
                  <a:pt x="1111250" y="555117"/>
                </a:lnTo>
                <a:lnTo>
                  <a:pt x="1109408" y="600644"/>
                </a:lnTo>
                <a:lnTo>
                  <a:pt x="1103980" y="645158"/>
                </a:lnTo>
                <a:lnTo>
                  <a:pt x="1095107" y="688516"/>
                </a:lnTo>
                <a:lnTo>
                  <a:pt x="1082933" y="730575"/>
                </a:lnTo>
                <a:lnTo>
                  <a:pt x="1067599" y="771191"/>
                </a:lnTo>
                <a:lnTo>
                  <a:pt x="1049250" y="810223"/>
                </a:lnTo>
                <a:lnTo>
                  <a:pt x="1028027" y="847526"/>
                </a:lnTo>
                <a:lnTo>
                  <a:pt x="1004074" y="882959"/>
                </a:lnTo>
                <a:lnTo>
                  <a:pt x="977533" y="916379"/>
                </a:lnTo>
                <a:lnTo>
                  <a:pt x="948547" y="947642"/>
                </a:lnTo>
                <a:lnTo>
                  <a:pt x="917258" y="976605"/>
                </a:lnTo>
                <a:lnTo>
                  <a:pt x="883811" y="1003127"/>
                </a:lnTo>
                <a:lnTo>
                  <a:pt x="848347" y="1027063"/>
                </a:lnTo>
                <a:lnTo>
                  <a:pt x="811008" y="1048271"/>
                </a:lnTo>
                <a:lnTo>
                  <a:pt x="771939" y="1066609"/>
                </a:lnTo>
                <a:lnTo>
                  <a:pt x="731282" y="1081933"/>
                </a:lnTo>
                <a:lnTo>
                  <a:pt x="689179" y="1094100"/>
                </a:lnTo>
                <a:lnTo>
                  <a:pt x="645773" y="1102968"/>
                </a:lnTo>
                <a:lnTo>
                  <a:pt x="601207" y="1108393"/>
                </a:lnTo>
                <a:lnTo>
                  <a:pt x="555625" y="1110234"/>
                </a:lnTo>
                <a:lnTo>
                  <a:pt x="510059" y="1108393"/>
                </a:lnTo>
                <a:lnTo>
                  <a:pt x="465507" y="1102968"/>
                </a:lnTo>
                <a:lnTo>
                  <a:pt x="422112" y="1094100"/>
                </a:lnTo>
                <a:lnTo>
                  <a:pt x="380016" y="1081933"/>
                </a:lnTo>
                <a:lnTo>
                  <a:pt x="339363" y="1066609"/>
                </a:lnTo>
                <a:lnTo>
                  <a:pt x="300297" y="1048271"/>
                </a:lnTo>
                <a:lnTo>
                  <a:pt x="262959" y="1027063"/>
                </a:lnTo>
                <a:lnTo>
                  <a:pt x="227493" y="1003127"/>
                </a:lnTo>
                <a:lnTo>
                  <a:pt x="194042" y="976605"/>
                </a:lnTo>
                <a:lnTo>
                  <a:pt x="162750" y="947642"/>
                </a:lnTo>
                <a:lnTo>
                  <a:pt x="133759" y="916379"/>
                </a:lnTo>
                <a:lnTo>
                  <a:pt x="107212" y="882959"/>
                </a:lnTo>
                <a:lnTo>
                  <a:pt x="83252" y="847526"/>
                </a:lnTo>
                <a:lnTo>
                  <a:pt x="62023" y="810223"/>
                </a:lnTo>
                <a:lnTo>
                  <a:pt x="43668" y="771191"/>
                </a:lnTo>
                <a:lnTo>
                  <a:pt x="28329" y="730575"/>
                </a:lnTo>
                <a:lnTo>
                  <a:pt x="16149" y="688516"/>
                </a:lnTo>
                <a:lnTo>
                  <a:pt x="7273" y="645158"/>
                </a:lnTo>
                <a:lnTo>
                  <a:pt x="1842" y="600644"/>
                </a:lnTo>
                <a:lnTo>
                  <a:pt x="0" y="555117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84119" y="1799483"/>
            <a:ext cx="17145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" algn="ctr">
              <a:lnSpc>
                <a:spcPts val="4240"/>
              </a:lnSpc>
              <a:tabLst>
                <a:tab pos="1209040" algn="l"/>
              </a:tabLst>
            </a:pPr>
            <a:r>
              <a:rPr sz="3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B	</a:t>
            </a:r>
            <a:r>
              <a:rPr sz="36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1120"/>
              </a:lnSpc>
              <a:tabLst>
                <a:tab pos="1040765" algn="l"/>
              </a:tabLst>
            </a:pPr>
            <a:r>
              <a:rPr sz="1000" b="1" spc="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控制血压	</a:t>
            </a:r>
            <a:r>
              <a:rPr sz="1500" b="1" spc="30" baseline="3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降低胆固醇</a:t>
            </a:r>
            <a:endParaRPr sz="1500" baseline="3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5588" y="1487085"/>
            <a:ext cx="1111250" cy="1480820"/>
          </a:xfrm>
          <a:custGeom>
            <a:avLst/>
            <a:gdLst/>
            <a:ahLst/>
            <a:cxnLst/>
            <a:rect l="l" t="t" r="r" b="b"/>
            <a:pathLst>
              <a:path w="1111250" h="1110614">
                <a:moveTo>
                  <a:pt x="555625" y="0"/>
                </a:moveTo>
                <a:lnTo>
                  <a:pt x="510059" y="1840"/>
                </a:lnTo>
                <a:lnTo>
                  <a:pt x="465507" y="7265"/>
                </a:lnTo>
                <a:lnTo>
                  <a:pt x="422112" y="16133"/>
                </a:lnTo>
                <a:lnTo>
                  <a:pt x="380016" y="28300"/>
                </a:lnTo>
                <a:lnTo>
                  <a:pt x="339363" y="43624"/>
                </a:lnTo>
                <a:lnTo>
                  <a:pt x="300297" y="61962"/>
                </a:lnTo>
                <a:lnTo>
                  <a:pt x="262959" y="83170"/>
                </a:lnTo>
                <a:lnTo>
                  <a:pt x="227493" y="107106"/>
                </a:lnTo>
                <a:lnTo>
                  <a:pt x="194042" y="133628"/>
                </a:lnTo>
                <a:lnTo>
                  <a:pt x="162750" y="162591"/>
                </a:lnTo>
                <a:lnTo>
                  <a:pt x="133759" y="193854"/>
                </a:lnTo>
                <a:lnTo>
                  <a:pt x="107212" y="227274"/>
                </a:lnTo>
                <a:lnTo>
                  <a:pt x="83252" y="262707"/>
                </a:lnTo>
                <a:lnTo>
                  <a:pt x="62023" y="300010"/>
                </a:lnTo>
                <a:lnTo>
                  <a:pt x="43668" y="339042"/>
                </a:lnTo>
                <a:lnTo>
                  <a:pt x="28329" y="379658"/>
                </a:lnTo>
                <a:lnTo>
                  <a:pt x="16149" y="421717"/>
                </a:lnTo>
                <a:lnTo>
                  <a:pt x="7273" y="465075"/>
                </a:lnTo>
                <a:lnTo>
                  <a:pt x="1842" y="509589"/>
                </a:lnTo>
                <a:lnTo>
                  <a:pt x="0" y="555116"/>
                </a:lnTo>
                <a:lnTo>
                  <a:pt x="1842" y="600644"/>
                </a:lnTo>
                <a:lnTo>
                  <a:pt x="7273" y="645158"/>
                </a:lnTo>
                <a:lnTo>
                  <a:pt x="16149" y="688516"/>
                </a:lnTo>
                <a:lnTo>
                  <a:pt x="28329" y="730575"/>
                </a:lnTo>
                <a:lnTo>
                  <a:pt x="43668" y="771191"/>
                </a:lnTo>
                <a:lnTo>
                  <a:pt x="62023" y="810223"/>
                </a:lnTo>
                <a:lnTo>
                  <a:pt x="83252" y="847526"/>
                </a:lnTo>
                <a:lnTo>
                  <a:pt x="107212" y="882959"/>
                </a:lnTo>
                <a:lnTo>
                  <a:pt x="133759" y="916379"/>
                </a:lnTo>
                <a:lnTo>
                  <a:pt x="162750" y="947642"/>
                </a:lnTo>
                <a:lnTo>
                  <a:pt x="194042" y="976605"/>
                </a:lnTo>
                <a:lnTo>
                  <a:pt x="227493" y="1003127"/>
                </a:lnTo>
                <a:lnTo>
                  <a:pt x="262959" y="1027063"/>
                </a:lnTo>
                <a:lnTo>
                  <a:pt x="300297" y="1048271"/>
                </a:lnTo>
                <a:lnTo>
                  <a:pt x="339363" y="1066609"/>
                </a:lnTo>
                <a:lnTo>
                  <a:pt x="380016" y="1081933"/>
                </a:lnTo>
                <a:lnTo>
                  <a:pt x="422112" y="1094100"/>
                </a:lnTo>
                <a:lnTo>
                  <a:pt x="465507" y="1102968"/>
                </a:lnTo>
                <a:lnTo>
                  <a:pt x="510059" y="1108393"/>
                </a:lnTo>
                <a:lnTo>
                  <a:pt x="555625" y="1110234"/>
                </a:lnTo>
                <a:lnTo>
                  <a:pt x="601190" y="1108393"/>
                </a:lnTo>
                <a:lnTo>
                  <a:pt x="645742" y="1102968"/>
                </a:lnTo>
                <a:lnTo>
                  <a:pt x="689137" y="1094100"/>
                </a:lnTo>
                <a:lnTo>
                  <a:pt x="731233" y="1081933"/>
                </a:lnTo>
                <a:lnTo>
                  <a:pt x="771886" y="1066609"/>
                </a:lnTo>
                <a:lnTo>
                  <a:pt x="810952" y="1048271"/>
                </a:lnTo>
                <a:lnTo>
                  <a:pt x="848290" y="1027063"/>
                </a:lnTo>
                <a:lnTo>
                  <a:pt x="883756" y="1003127"/>
                </a:lnTo>
                <a:lnTo>
                  <a:pt x="917207" y="976605"/>
                </a:lnTo>
                <a:lnTo>
                  <a:pt x="948499" y="947642"/>
                </a:lnTo>
                <a:lnTo>
                  <a:pt x="977490" y="916379"/>
                </a:lnTo>
                <a:lnTo>
                  <a:pt x="1004037" y="882959"/>
                </a:lnTo>
                <a:lnTo>
                  <a:pt x="1027997" y="847526"/>
                </a:lnTo>
                <a:lnTo>
                  <a:pt x="1049226" y="810223"/>
                </a:lnTo>
                <a:lnTo>
                  <a:pt x="1067581" y="771191"/>
                </a:lnTo>
                <a:lnTo>
                  <a:pt x="1082920" y="730575"/>
                </a:lnTo>
                <a:lnTo>
                  <a:pt x="1095100" y="688516"/>
                </a:lnTo>
                <a:lnTo>
                  <a:pt x="1103976" y="645158"/>
                </a:lnTo>
                <a:lnTo>
                  <a:pt x="1109407" y="600644"/>
                </a:lnTo>
                <a:lnTo>
                  <a:pt x="1111250" y="555116"/>
                </a:lnTo>
                <a:lnTo>
                  <a:pt x="1109407" y="509589"/>
                </a:lnTo>
                <a:lnTo>
                  <a:pt x="1103976" y="465075"/>
                </a:lnTo>
                <a:lnTo>
                  <a:pt x="1095100" y="421717"/>
                </a:lnTo>
                <a:lnTo>
                  <a:pt x="1082920" y="379658"/>
                </a:lnTo>
                <a:lnTo>
                  <a:pt x="1067581" y="339042"/>
                </a:lnTo>
                <a:lnTo>
                  <a:pt x="1049226" y="300010"/>
                </a:lnTo>
                <a:lnTo>
                  <a:pt x="1027997" y="262707"/>
                </a:lnTo>
                <a:lnTo>
                  <a:pt x="1004037" y="227274"/>
                </a:lnTo>
                <a:lnTo>
                  <a:pt x="977490" y="193854"/>
                </a:lnTo>
                <a:lnTo>
                  <a:pt x="948499" y="162591"/>
                </a:lnTo>
                <a:lnTo>
                  <a:pt x="917207" y="133628"/>
                </a:lnTo>
                <a:lnTo>
                  <a:pt x="883756" y="107106"/>
                </a:lnTo>
                <a:lnTo>
                  <a:pt x="848290" y="83170"/>
                </a:lnTo>
                <a:lnTo>
                  <a:pt x="810952" y="61962"/>
                </a:lnTo>
                <a:lnTo>
                  <a:pt x="771886" y="43624"/>
                </a:lnTo>
                <a:lnTo>
                  <a:pt x="731233" y="28300"/>
                </a:lnTo>
                <a:lnTo>
                  <a:pt x="689137" y="16133"/>
                </a:lnTo>
                <a:lnTo>
                  <a:pt x="645742" y="7265"/>
                </a:lnTo>
                <a:lnTo>
                  <a:pt x="601190" y="1840"/>
                </a:lnTo>
                <a:lnTo>
                  <a:pt x="5556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55588" y="1487085"/>
            <a:ext cx="1111250" cy="1480820"/>
          </a:xfrm>
          <a:custGeom>
            <a:avLst/>
            <a:gdLst/>
            <a:ahLst/>
            <a:cxnLst/>
            <a:rect l="l" t="t" r="r" b="b"/>
            <a:pathLst>
              <a:path w="1111250" h="1110614">
                <a:moveTo>
                  <a:pt x="0" y="555116"/>
                </a:moveTo>
                <a:lnTo>
                  <a:pt x="1842" y="509589"/>
                </a:lnTo>
                <a:lnTo>
                  <a:pt x="7273" y="465075"/>
                </a:lnTo>
                <a:lnTo>
                  <a:pt x="16149" y="421717"/>
                </a:lnTo>
                <a:lnTo>
                  <a:pt x="28329" y="379658"/>
                </a:lnTo>
                <a:lnTo>
                  <a:pt x="43668" y="339042"/>
                </a:lnTo>
                <a:lnTo>
                  <a:pt x="62023" y="300010"/>
                </a:lnTo>
                <a:lnTo>
                  <a:pt x="83252" y="262707"/>
                </a:lnTo>
                <a:lnTo>
                  <a:pt x="107212" y="227274"/>
                </a:lnTo>
                <a:lnTo>
                  <a:pt x="133759" y="193854"/>
                </a:lnTo>
                <a:lnTo>
                  <a:pt x="162750" y="162591"/>
                </a:lnTo>
                <a:lnTo>
                  <a:pt x="194042" y="133628"/>
                </a:lnTo>
                <a:lnTo>
                  <a:pt x="227493" y="107106"/>
                </a:lnTo>
                <a:lnTo>
                  <a:pt x="262959" y="83170"/>
                </a:lnTo>
                <a:lnTo>
                  <a:pt x="300297" y="61962"/>
                </a:lnTo>
                <a:lnTo>
                  <a:pt x="339363" y="43624"/>
                </a:lnTo>
                <a:lnTo>
                  <a:pt x="380016" y="28300"/>
                </a:lnTo>
                <a:lnTo>
                  <a:pt x="422112" y="16133"/>
                </a:lnTo>
                <a:lnTo>
                  <a:pt x="465507" y="7265"/>
                </a:lnTo>
                <a:lnTo>
                  <a:pt x="510059" y="1840"/>
                </a:lnTo>
                <a:lnTo>
                  <a:pt x="555625" y="0"/>
                </a:lnTo>
                <a:lnTo>
                  <a:pt x="601190" y="1840"/>
                </a:lnTo>
                <a:lnTo>
                  <a:pt x="645742" y="7265"/>
                </a:lnTo>
                <a:lnTo>
                  <a:pt x="689137" y="16133"/>
                </a:lnTo>
                <a:lnTo>
                  <a:pt x="731233" y="28300"/>
                </a:lnTo>
                <a:lnTo>
                  <a:pt x="771886" y="43624"/>
                </a:lnTo>
                <a:lnTo>
                  <a:pt x="810952" y="61962"/>
                </a:lnTo>
                <a:lnTo>
                  <a:pt x="848290" y="83170"/>
                </a:lnTo>
                <a:lnTo>
                  <a:pt x="883756" y="107106"/>
                </a:lnTo>
                <a:lnTo>
                  <a:pt x="917207" y="133628"/>
                </a:lnTo>
                <a:lnTo>
                  <a:pt x="948499" y="162591"/>
                </a:lnTo>
                <a:lnTo>
                  <a:pt x="977490" y="193854"/>
                </a:lnTo>
                <a:lnTo>
                  <a:pt x="1004037" y="227274"/>
                </a:lnTo>
                <a:lnTo>
                  <a:pt x="1027997" y="262707"/>
                </a:lnTo>
                <a:lnTo>
                  <a:pt x="1049226" y="300010"/>
                </a:lnTo>
                <a:lnTo>
                  <a:pt x="1067581" y="339042"/>
                </a:lnTo>
                <a:lnTo>
                  <a:pt x="1082920" y="379658"/>
                </a:lnTo>
                <a:lnTo>
                  <a:pt x="1095100" y="421717"/>
                </a:lnTo>
                <a:lnTo>
                  <a:pt x="1103976" y="465075"/>
                </a:lnTo>
                <a:lnTo>
                  <a:pt x="1109407" y="509589"/>
                </a:lnTo>
                <a:lnTo>
                  <a:pt x="1111250" y="555116"/>
                </a:lnTo>
                <a:lnTo>
                  <a:pt x="1109407" y="600644"/>
                </a:lnTo>
                <a:lnTo>
                  <a:pt x="1103976" y="645158"/>
                </a:lnTo>
                <a:lnTo>
                  <a:pt x="1095100" y="688516"/>
                </a:lnTo>
                <a:lnTo>
                  <a:pt x="1082920" y="730575"/>
                </a:lnTo>
                <a:lnTo>
                  <a:pt x="1067581" y="771191"/>
                </a:lnTo>
                <a:lnTo>
                  <a:pt x="1049226" y="810223"/>
                </a:lnTo>
                <a:lnTo>
                  <a:pt x="1027997" y="847526"/>
                </a:lnTo>
                <a:lnTo>
                  <a:pt x="1004037" y="882959"/>
                </a:lnTo>
                <a:lnTo>
                  <a:pt x="977490" y="916379"/>
                </a:lnTo>
                <a:lnTo>
                  <a:pt x="948499" y="947642"/>
                </a:lnTo>
                <a:lnTo>
                  <a:pt x="917207" y="976605"/>
                </a:lnTo>
                <a:lnTo>
                  <a:pt x="883756" y="1003127"/>
                </a:lnTo>
                <a:lnTo>
                  <a:pt x="848290" y="1027063"/>
                </a:lnTo>
                <a:lnTo>
                  <a:pt x="810952" y="1048271"/>
                </a:lnTo>
                <a:lnTo>
                  <a:pt x="771886" y="1066609"/>
                </a:lnTo>
                <a:lnTo>
                  <a:pt x="731233" y="1081933"/>
                </a:lnTo>
                <a:lnTo>
                  <a:pt x="689137" y="1094100"/>
                </a:lnTo>
                <a:lnTo>
                  <a:pt x="645742" y="1102968"/>
                </a:lnTo>
                <a:lnTo>
                  <a:pt x="601190" y="1108393"/>
                </a:lnTo>
                <a:lnTo>
                  <a:pt x="555625" y="1110234"/>
                </a:lnTo>
                <a:lnTo>
                  <a:pt x="510059" y="1108393"/>
                </a:lnTo>
                <a:lnTo>
                  <a:pt x="465507" y="1102968"/>
                </a:lnTo>
                <a:lnTo>
                  <a:pt x="422112" y="1094100"/>
                </a:lnTo>
                <a:lnTo>
                  <a:pt x="380016" y="1081933"/>
                </a:lnTo>
                <a:lnTo>
                  <a:pt x="339363" y="1066609"/>
                </a:lnTo>
                <a:lnTo>
                  <a:pt x="300297" y="1048271"/>
                </a:lnTo>
                <a:lnTo>
                  <a:pt x="262959" y="1027063"/>
                </a:lnTo>
                <a:lnTo>
                  <a:pt x="227493" y="1003127"/>
                </a:lnTo>
                <a:lnTo>
                  <a:pt x="194042" y="976605"/>
                </a:lnTo>
                <a:lnTo>
                  <a:pt x="162750" y="947642"/>
                </a:lnTo>
                <a:lnTo>
                  <a:pt x="133759" y="916379"/>
                </a:lnTo>
                <a:lnTo>
                  <a:pt x="107212" y="882959"/>
                </a:lnTo>
                <a:lnTo>
                  <a:pt x="83252" y="847526"/>
                </a:lnTo>
                <a:lnTo>
                  <a:pt x="62023" y="810223"/>
                </a:lnTo>
                <a:lnTo>
                  <a:pt x="43668" y="771191"/>
                </a:lnTo>
                <a:lnTo>
                  <a:pt x="28329" y="730575"/>
                </a:lnTo>
                <a:lnTo>
                  <a:pt x="16149" y="688516"/>
                </a:lnTo>
                <a:lnTo>
                  <a:pt x="7273" y="645158"/>
                </a:lnTo>
                <a:lnTo>
                  <a:pt x="1842" y="600644"/>
                </a:lnTo>
                <a:lnTo>
                  <a:pt x="0" y="555116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666356" y="1799483"/>
            <a:ext cx="464184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algn="ctr">
              <a:lnSpc>
                <a:spcPts val="4240"/>
              </a:lnSpc>
            </a:pPr>
            <a:r>
              <a:rPr sz="3600" b="1" spc="-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41910" algn="ctr">
              <a:lnSpc>
                <a:spcPts val="1120"/>
              </a:lnSpc>
            </a:pPr>
            <a:r>
              <a:rPr sz="1000" b="1" spc="2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抗抑郁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1308" y="2375576"/>
            <a:ext cx="155575" cy="220133"/>
          </a:xfrm>
          <a:custGeom>
            <a:avLst/>
            <a:gdLst/>
            <a:ahLst/>
            <a:cxnLst/>
            <a:rect l="l" t="t" r="r" b="b"/>
            <a:pathLst>
              <a:path w="155575" h="165100">
                <a:moveTo>
                  <a:pt x="155320" y="0"/>
                </a:moveTo>
                <a:lnTo>
                  <a:pt x="0" y="0"/>
                </a:lnTo>
                <a:lnTo>
                  <a:pt x="0" y="164972"/>
                </a:lnTo>
                <a:lnTo>
                  <a:pt x="155320" y="164972"/>
                </a:lnTo>
                <a:lnTo>
                  <a:pt x="1553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53760" y="2168482"/>
            <a:ext cx="510540" cy="207433"/>
          </a:xfrm>
          <a:custGeom>
            <a:avLst/>
            <a:gdLst/>
            <a:ahLst/>
            <a:cxnLst/>
            <a:rect l="l" t="t" r="r" b="b"/>
            <a:pathLst>
              <a:path w="510539" h="155575">
                <a:moveTo>
                  <a:pt x="510413" y="0"/>
                </a:moveTo>
                <a:lnTo>
                  <a:pt x="0" y="0"/>
                </a:lnTo>
                <a:lnTo>
                  <a:pt x="0" y="155321"/>
                </a:lnTo>
                <a:lnTo>
                  <a:pt x="510413" y="155321"/>
                </a:lnTo>
                <a:lnTo>
                  <a:pt x="5104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1308" y="1948518"/>
            <a:ext cx="155575" cy="220133"/>
          </a:xfrm>
          <a:custGeom>
            <a:avLst/>
            <a:gdLst/>
            <a:ahLst/>
            <a:cxnLst/>
            <a:rect l="l" t="t" r="r" b="b"/>
            <a:pathLst>
              <a:path w="155575" h="165100">
                <a:moveTo>
                  <a:pt x="155320" y="0"/>
                </a:moveTo>
                <a:lnTo>
                  <a:pt x="0" y="0"/>
                </a:lnTo>
                <a:lnTo>
                  <a:pt x="0" y="164973"/>
                </a:lnTo>
                <a:lnTo>
                  <a:pt x="155320" y="164973"/>
                </a:lnTo>
                <a:lnTo>
                  <a:pt x="1553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1026" y="3403092"/>
            <a:ext cx="3112135" cy="880533"/>
          </a:xfrm>
          <a:custGeom>
            <a:avLst/>
            <a:gdLst/>
            <a:ahLst/>
            <a:cxnLst/>
            <a:rect l="l" t="t" r="r" b="b"/>
            <a:pathLst>
              <a:path w="3112135" h="660400">
                <a:moveTo>
                  <a:pt x="0" y="0"/>
                </a:moveTo>
                <a:lnTo>
                  <a:pt x="0" y="210947"/>
                </a:lnTo>
                <a:lnTo>
                  <a:pt x="1556130" y="660400"/>
                </a:lnTo>
                <a:lnTo>
                  <a:pt x="2286428" y="449453"/>
                </a:lnTo>
                <a:lnTo>
                  <a:pt x="1556130" y="449453"/>
                </a:lnTo>
                <a:lnTo>
                  <a:pt x="0" y="0"/>
                </a:lnTo>
                <a:close/>
              </a:path>
              <a:path w="3112135" h="660400">
                <a:moveTo>
                  <a:pt x="3112135" y="0"/>
                </a:moveTo>
                <a:lnTo>
                  <a:pt x="1556130" y="449453"/>
                </a:lnTo>
                <a:lnTo>
                  <a:pt x="2286428" y="449453"/>
                </a:lnTo>
                <a:lnTo>
                  <a:pt x="3112135" y="210947"/>
                </a:lnTo>
                <a:lnTo>
                  <a:pt x="311213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756661" y="6553929"/>
            <a:ext cx="15494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Cere</a:t>
            </a:r>
            <a:r>
              <a:rPr sz="7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ro</a:t>
            </a:r>
            <a:r>
              <a:rPr sz="7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v</a:t>
            </a:r>
            <a:r>
              <a:rPr sz="7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sc</a:t>
            </a:r>
            <a:r>
              <a:rPr sz="750" spc="-45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Dis 2</a:t>
            </a:r>
            <a:r>
              <a:rPr sz="7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3;3</a:t>
            </a:r>
            <a:r>
              <a:rPr sz="75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7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sz="75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7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7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7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–</a:t>
            </a:r>
            <a:r>
              <a:rPr sz="75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343</a:t>
            </a:r>
            <a:endParaRPr sz="7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489697"/>
            <a:ext cx="8124825" cy="368300"/>
          </a:xfrm>
          <a:custGeom>
            <a:avLst/>
            <a:gdLst/>
            <a:ahLst/>
            <a:cxnLst/>
            <a:rect l="l" t="t" r="r" b="b"/>
            <a:pathLst>
              <a:path w="8124825" h="276225">
                <a:moveTo>
                  <a:pt x="0" y="276225"/>
                </a:moveTo>
                <a:lnTo>
                  <a:pt x="8124825" y="276225"/>
                </a:lnTo>
                <a:lnTo>
                  <a:pt x="81248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648" y="1268645"/>
            <a:ext cx="2916555" cy="2232660"/>
          </a:xfrm>
          <a:custGeom>
            <a:avLst/>
            <a:gdLst/>
            <a:ahLst/>
            <a:cxnLst/>
            <a:rect l="l" t="t" r="r" b="b"/>
            <a:pathLst>
              <a:path w="2916554" h="1674495">
                <a:moveTo>
                  <a:pt x="0" y="1674241"/>
                </a:moveTo>
                <a:lnTo>
                  <a:pt x="2916301" y="1674241"/>
                </a:lnTo>
                <a:lnTo>
                  <a:pt x="2916301" y="0"/>
                </a:lnTo>
                <a:lnTo>
                  <a:pt x="0" y="0"/>
                </a:lnTo>
                <a:lnTo>
                  <a:pt x="0" y="1674241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50239" y="1433711"/>
            <a:ext cx="555523" cy="7406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44077" y="2176619"/>
            <a:ext cx="24714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卒中二级预防对卒中预后很重要，而 P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与卒中预后及其危险因素紧密联 系，影响显著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3648" y="3582941"/>
            <a:ext cx="2916555" cy="2232660"/>
          </a:xfrm>
          <a:custGeom>
            <a:avLst/>
            <a:gdLst/>
            <a:ahLst/>
            <a:cxnLst/>
            <a:rect l="l" t="t" r="r" b="b"/>
            <a:pathLst>
              <a:path w="2916554" h="1674495">
                <a:moveTo>
                  <a:pt x="0" y="1674241"/>
                </a:moveTo>
                <a:lnTo>
                  <a:pt x="2916301" y="1674241"/>
                </a:lnTo>
                <a:lnTo>
                  <a:pt x="2916301" y="0"/>
                </a:lnTo>
                <a:lnTo>
                  <a:pt x="0" y="0"/>
                </a:lnTo>
                <a:lnTo>
                  <a:pt x="0" y="1674241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96186" y="5013180"/>
            <a:ext cx="495782" cy="66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58209" y="1268645"/>
            <a:ext cx="2916555" cy="2232660"/>
          </a:xfrm>
          <a:custGeom>
            <a:avLst/>
            <a:gdLst/>
            <a:ahLst/>
            <a:cxnLst/>
            <a:rect l="l" t="t" r="r" b="b"/>
            <a:pathLst>
              <a:path w="2916554" h="1674495">
                <a:moveTo>
                  <a:pt x="0" y="1674241"/>
                </a:moveTo>
                <a:lnTo>
                  <a:pt x="2916301" y="1674241"/>
                </a:lnTo>
                <a:lnTo>
                  <a:pt x="2916301" y="0"/>
                </a:lnTo>
                <a:lnTo>
                  <a:pt x="0" y="0"/>
                </a:lnTo>
                <a:lnTo>
                  <a:pt x="0" y="1674241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97675" y="1464428"/>
            <a:ext cx="495782" cy="661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58209" y="3582941"/>
            <a:ext cx="2916555" cy="2232660"/>
          </a:xfrm>
          <a:custGeom>
            <a:avLst/>
            <a:gdLst/>
            <a:ahLst/>
            <a:cxnLst/>
            <a:rect l="l" t="t" r="r" b="b"/>
            <a:pathLst>
              <a:path w="2916554" h="1674495">
                <a:moveTo>
                  <a:pt x="0" y="1674241"/>
                </a:moveTo>
                <a:lnTo>
                  <a:pt x="2916301" y="1674241"/>
                </a:lnTo>
                <a:lnTo>
                  <a:pt x="2916301" y="0"/>
                </a:lnTo>
                <a:lnTo>
                  <a:pt x="0" y="0"/>
                </a:lnTo>
                <a:lnTo>
                  <a:pt x="0" y="1674241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32270" y="5013165"/>
            <a:ext cx="555523" cy="740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204209" y="326888"/>
            <a:ext cx="7359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总结</a:t>
            </a:r>
            <a:endParaRPr sz="28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642866" y="2130452"/>
            <a:ext cx="247205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权威指南共识强调了P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问题的重要 性以及管理的必要性，因此，P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 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纳入卒中二级预防，</a:t>
            </a:r>
            <a:r>
              <a:rPr sz="14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实现“A</a:t>
            </a:r>
            <a:r>
              <a:rPr sz="1400" b="1" spc="-1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BCD</a:t>
            </a:r>
            <a:r>
              <a:rPr sz="1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 卒中二级预防的全面综合管理</a:t>
            </a:r>
            <a:endParaRPr sz="1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2789" y="3847486"/>
            <a:ext cx="24714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应掌握P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的识别特点及有效量表评 估，推荐从卒中急性期开始及早进行 筛查评估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866" y="3853349"/>
            <a:ext cx="235585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b="1" spc="-10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b="1" spc="-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600" b="1" spc="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600" b="1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为治疗P</a:t>
            </a:r>
            <a:r>
              <a:rPr sz="1600" b="1" spc="-5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600" b="1" spc="-10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600" b="1" dirty="0" err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的一线用药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" y="662941"/>
            <a:ext cx="1941195" cy="5927"/>
          </a:xfrm>
          <a:custGeom>
            <a:avLst/>
            <a:gdLst/>
            <a:ahLst/>
            <a:cxnLst/>
            <a:rect l="l" t="t" r="r" b="b"/>
            <a:pathLst>
              <a:path w="1941195" h="4445">
                <a:moveTo>
                  <a:pt x="635" y="1"/>
                </a:moveTo>
                <a:lnTo>
                  <a:pt x="1941830" y="4445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59906" y="651087"/>
            <a:ext cx="2284095" cy="22013"/>
          </a:xfrm>
          <a:custGeom>
            <a:avLst/>
            <a:gdLst/>
            <a:ahLst/>
            <a:cxnLst/>
            <a:rect l="l" t="t" r="r" b="b"/>
            <a:pathLst>
              <a:path w="2284095" h="16509">
                <a:moveTo>
                  <a:pt x="0" y="0"/>
                </a:moveTo>
                <a:lnTo>
                  <a:pt x="2284095" y="16510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445409" y="222710"/>
            <a:ext cx="75765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885" marR="5080" indent="901700">
              <a:lnSpc>
                <a:spcPct val="100000"/>
              </a:lnSpc>
            </a:pPr>
            <a:r>
              <a:rPr sz="2000" spc="-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Meta</a:t>
            </a:r>
            <a:r>
              <a:rPr sz="2000" dirty="0" err="1"/>
              <a:t>分析显示</a:t>
            </a:r>
            <a:r>
              <a:rPr sz="2000" dirty="0"/>
              <a:t>， 约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1/3</a:t>
            </a:r>
            <a:r>
              <a:rPr sz="2000" dirty="0"/>
              <a:t>的卒中后患者可发</a:t>
            </a:r>
            <a:r>
              <a:rPr sz="2000" spc="5" dirty="0"/>
              <a:t>生</a:t>
            </a:r>
            <a:r>
              <a:rPr sz="2000" dirty="0">
                <a:solidFill>
                  <a:srgbClr val="FF0000"/>
                </a:solidFill>
              </a:rPr>
              <a:t>卒</a:t>
            </a:r>
            <a:r>
              <a:rPr sz="2000" spc="-15" dirty="0">
                <a:solidFill>
                  <a:srgbClr val="FF0000"/>
                </a:solidFill>
              </a:rPr>
              <a:t>中</a:t>
            </a:r>
            <a:r>
              <a:rPr sz="2000" dirty="0">
                <a:solidFill>
                  <a:srgbClr val="FF0000"/>
                </a:solidFill>
              </a:rPr>
              <a:t>后抑郁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266" y="519211"/>
            <a:ext cx="9004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sz="20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4305" y="3773423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8024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71745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5465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39185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22904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06624" y="3773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37233" y="3773423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04305" y="3265423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8024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71745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55465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39185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22904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06624" y="326542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37233" y="3265423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04305" y="2755392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55464" y="2755392"/>
            <a:ext cx="1925320" cy="0"/>
          </a:xfrm>
          <a:custGeom>
            <a:avLst/>
            <a:gdLst/>
            <a:ahLst/>
            <a:cxnLst/>
            <a:rect l="l" t="t" r="r" b="b"/>
            <a:pathLst>
              <a:path w="1925320">
                <a:moveTo>
                  <a:pt x="0" y="0"/>
                </a:moveTo>
                <a:lnTo>
                  <a:pt x="19248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39185" y="2755392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22904" y="2755392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37233" y="2755392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37232" y="1739392"/>
            <a:ext cx="5013960" cy="0"/>
          </a:xfrm>
          <a:custGeom>
            <a:avLst/>
            <a:gdLst/>
            <a:ahLst/>
            <a:cxnLst/>
            <a:rect l="l" t="t" r="r" b="b"/>
            <a:pathLst>
              <a:path w="5013959">
                <a:moveTo>
                  <a:pt x="0" y="0"/>
                </a:moveTo>
                <a:lnTo>
                  <a:pt x="50139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80276" y="2704593"/>
            <a:ext cx="224154" cy="1577340"/>
          </a:xfrm>
          <a:custGeom>
            <a:avLst/>
            <a:gdLst/>
            <a:ahLst/>
            <a:cxnLst/>
            <a:rect l="l" t="t" r="r" b="b"/>
            <a:pathLst>
              <a:path w="224154" h="1183005">
                <a:moveTo>
                  <a:pt x="0" y="1182624"/>
                </a:moveTo>
                <a:lnTo>
                  <a:pt x="224027" y="1182624"/>
                </a:lnTo>
                <a:lnTo>
                  <a:pt x="224027" y="0"/>
                </a:lnTo>
                <a:lnTo>
                  <a:pt x="0" y="0"/>
                </a:lnTo>
                <a:lnTo>
                  <a:pt x="0" y="118262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82595" y="2856993"/>
            <a:ext cx="224154" cy="1424940"/>
          </a:xfrm>
          <a:custGeom>
            <a:avLst/>
            <a:gdLst/>
            <a:ahLst/>
            <a:cxnLst/>
            <a:rect l="l" t="t" r="r" b="b"/>
            <a:pathLst>
              <a:path w="224155" h="1068705">
                <a:moveTo>
                  <a:pt x="224028" y="0"/>
                </a:moveTo>
                <a:lnTo>
                  <a:pt x="0" y="0"/>
                </a:lnTo>
                <a:lnTo>
                  <a:pt x="0" y="1068324"/>
                </a:lnTo>
                <a:lnTo>
                  <a:pt x="224028" y="1068324"/>
                </a:lnTo>
                <a:lnTo>
                  <a:pt x="2240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98876" y="2450593"/>
            <a:ext cx="224154" cy="1831340"/>
          </a:xfrm>
          <a:custGeom>
            <a:avLst/>
            <a:gdLst/>
            <a:ahLst/>
            <a:cxnLst/>
            <a:rect l="l" t="t" r="r" b="b"/>
            <a:pathLst>
              <a:path w="224154" h="1373505">
                <a:moveTo>
                  <a:pt x="224027" y="0"/>
                </a:moveTo>
                <a:lnTo>
                  <a:pt x="0" y="0"/>
                </a:lnTo>
                <a:lnTo>
                  <a:pt x="0" y="1373123"/>
                </a:lnTo>
                <a:lnTo>
                  <a:pt x="224027" y="1373123"/>
                </a:lnTo>
                <a:lnTo>
                  <a:pt x="2240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15155" y="2704593"/>
            <a:ext cx="224154" cy="1577340"/>
          </a:xfrm>
          <a:custGeom>
            <a:avLst/>
            <a:gdLst/>
            <a:ahLst/>
            <a:cxnLst/>
            <a:rect l="l" t="t" r="r" b="b"/>
            <a:pathLst>
              <a:path w="224154" h="1183005">
                <a:moveTo>
                  <a:pt x="224028" y="0"/>
                </a:moveTo>
                <a:lnTo>
                  <a:pt x="0" y="0"/>
                </a:lnTo>
                <a:lnTo>
                  <a:pt x="0" y="1182624"/>
                </a:lnTo>
                <a:lnTo>
                  <a:pt x="224028" y="1182624"/>
                </a:lnTo>
                <a:lnTo>
                  <a:pt x="2240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31435" y="2602993"/>
            <a:ext cx="224154" cy="1678940"/>
          </a:xfrm>
          <a:custGeom>
            <a:avLst/>
            <a:gdLst/>
            <a:ahLst/>
            <a:cxnLst/>
            <a:rect l="l" t="t" r="r" b="b"/>
            <a:pathLst>
              <a:path w="224154" h="1259205">
                <a:moveTo>
                  <a:pt x="224027" y="0"/>
                </a:moveTo>
                <a:lnTo>
                  <a:pt x="0" y="0"/>
                </a:lnTo>
                <a:lnTo>
                  <a:pt x="0" y="1258824"/>
                </a:lnTo>
                <a:lnTo>
                  <a:pt x="224027" y="1258824"/>
                </a:lnTo>
                <a:lnTo>
                  <a:pt x="2240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47715" y="3011423"/>
            <a:ext cx="224154" cy="1270000"/>
          </a:xfrm>
          <a:custGeom>
            <a:avLst/>
            <a:gdLst/>
            <a:ahLst/>
            <a:cxnLst/>
            <a:rect l="l" t="t" r="r" b="b"/>
            <a:pathLst>
              <a:path w="224154" h="952500">
                <a:moveTo>
                  <a:pt x="224028" y="0"/>
                </a:moveTo>
                <a:lnTo>
                  <a:pt x="0" y="0"/>
                </a:lnTo>
                <a:lnTo>
                  <a:pt x="0" y="952500"/>
                </a:lnTo>
                <a:lnTo>
                  <a:pt x="224028" y="952500"/>
                </a:lnTo>
                <a:lnTo>
                  <a:pt x="2240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63996" y="3113023"/>
            <a:ext cx="224154" cy="1168400"/>
          </a:xfrm>
          <a:custGeom>
            <a:avLst/>
            <a:gdLst/>
            <a:ahLst/>
            <a:cxnLst/>
            <a:rect l="l" t="t" r="r" b="b"/>
            <a:pathLst>
              <a:path w="224154" h="876300">
                <a:moveTo>
                  <a:pt x="224027" y="0"/>
                </a:moveTo>
                <a:lnTo>
                  <a:pt x="0" y="0"/>
                </a:lnTo>
                <a:lnTo>
                  <a:pt x="0" y="876300"/>
                </a:lnTo>
                <a:lnTo>
                  <a:pt x="224027" y="876300"/>
                </a:lnTo>
                <a:lnTo>
                  <a:pt x="2240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37232" y="4281423"/>
            <a:ext cx="5013960" cy="0"/>
          </a:xfrm>
          <a:custGeom>
            <a:avLst/>
            <a:gdLst/>
            <a:ahLst/>
            <a:cxnLst/>
            <a:rect l="l" t="t" r="r" b="b"/>
            <a:pathLst>
              <a:path w="5013959">
                <a:moveTo>
                  <a:pt x="0" y="0"/>
                </a:moveTo>
                <a:lnTo>
                  <a:pt x="50139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16301" y="2508835"/>
            <a:ext cx="356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28%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24532" y="2102435"/>
            <a:ext cx="50812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0115" algn="l"/>
                <a:tab pos="5067935" algn="l"/>
              </a:tabLst>
            </a:pPr>
            <a:r>
              <a:rPr sz="1200" b="1" strike="sngStrike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	36% 	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49115" y="2356435"/>
            <a:ext cx="356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31%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65396" y="2254835"/>
            <a:ext cx="356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33%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81929" y="2661235"/>
            <a:ext cx="356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25%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98591" y="2763018"/>
            <a:ext cx="3575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23%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05143" y="2183971"/>
            <a:ext cx="5765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31%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42059" y="3148577"/>
            <a:ext cx="354965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91440" algn="ctr">
              <a:lnSpc>
                <a:spcPct val="100000"/>
              </a:lnSpc>
            </a:pPr>
            <a:r>
              <a:rPr sz="1200" b="1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42059" y="2640576"/>
            <a:ext cx="3549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42059" y="2132237"/>
            <a:ext cx="3549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42059" y="1623913"/>
            <a:ext cx="3549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02255" y="4498163"/>
            <a:ext cx="586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0-1个月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18535" y="4498163"/>
            <a:ext cx="329565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indent="-50165">
              <a:lnSpc>
                <a:spcPct val="100000"/>
              </a:lnSpc>
              <a:tabLst>
                <a:tab pos="728980" algn="l"/>
                <a:tab pos="1602105" algn="l"/>
                <a:tab pos="2237740" algn="l"/>
                <a:tab pos="3035300" algn="l"/>
              </a:tabLst>
            </a:pPr>
            <a:r>
              <a:rPr sz="12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2-5个月	6-9个月	1年	2-4年	5年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62230">
              <a:lnSpc>
                <a:spcPct val="100000"/>
              </a:lnSpc>
            </a:pP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入组患者（按卒中后病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程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组统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计</a:t>
            </a:r>
            <a:r>
              <a:rPr sz="14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28841" y="4498163"/>
            <a:ext cx="330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总体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76657" y="2150477"/>
            <a:ext cx="215444" cy="19329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D患者比例，%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9052" y="5586090"/>
            <a:ext cx="761873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0">
              <a:lnSpc>
                <a:spcPct val="100000"/>
              </a:lnSpc>
            </a:pPr>
            <a:r>
              <a:rPr sz="1400" dirty="0">
                <a:latin typeface="Arial" panose="020B0604020202020204"/>
                <a:cs typeface="Arial" panose="020B0604020202020204"/>
              </a:rPr>
              <a:t>•</a:t>
            </a:r>
            <a:r>
              <a:rPr sz="1400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项Me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4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分析纳入了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61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观察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研究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包括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者，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析卒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后抑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郁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的发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生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率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indent="75565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 panose="020B0604020202020204"/>
                <a:cs typeface="Arial" panose="020B0604020202020204"/>
              </a:rPr>
              <a:t>•</a:t>
            </a:r>
            <a:r>
              <a:rPr sz="1400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分析结果，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D发生率为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1%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PLoS</a:t>
            </a:r>
            <a:r>
              <a:rPr sz="12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ne.</a:t>
            </a:r>
            <a:r>
              <a:rPr sz="1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;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(1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):e4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06.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" y="802641"/>
            <a:ext cx="1941195" cy="5927"/>
          </a:xfrm>
          <a:custGeom>
            <a:avLst/>
            <a:gdLst/>
            <a:ahLst/>
            <a:cxnLst/>
            <a:rect l="l" t="t" r="r" b="b"/>
            <a:pathLst>
              <a:path w="1941195" h="4445">
                <a:moveTo>
                  <a:pt x="635" y="1"/>
                </a:moveTo>
                <a:lnTo>
                  <a:pt x="1941830" y="4445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59906" y="883920"/>
            <a:ext cx="2284095" cy="22013"/>
          </a:xfrm>
          <a:custGeom>
            <a:avLst/>
            <a:gdLst/>
            <a:ahLst/>
            <a:cxnLst/>
            <a:rect l="l" t="t" r="r" b="b"/>
            <a:pathLst>
              <a:path w="2284095" h="16509">
                <a:moveTo>
                  <a:pt x="0" y="0"/>
                </a:moveTo>
                <a:lnTo>
                  <a:pt x="2284095" y="16510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7864" y="218027"/>
            <a:ext cx="73397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000" dirty="0"/>
              <a:t>我国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0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IO</a:t>
            </a:r>
            <a:r>
              <a:rPr sz="20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000" dirty="0"/>
              <a:t>研究显示： </a:t>
            </a:r>
            <a:br>
              <a:rPr lang="en-US" sz="2000" dirty="0"/>
            </a:br>
            <a:r>
              <a:rPr sz="2000" dirty="0"/>
              <a:t>卒中后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000" dirty="0"/>
              <a:t>年抑郁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42</a:t>
            </a:r>
            <a:r>
              <a:rPr sz="20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2000" dirty="0"/>
              <a:t>，卒中</a:t>
            </a:r>
            <a:r>
              <a:rPr sz="2000" spc="-10" dirty="0"/>
              <a:t>后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2000" dirty="0"/>
              <a:t>周抑</a:t>
            </a:r>
            <a:r>
              <a:rPr sz="2000" spc="-15" dirty="0"/>
              <a:t>郁</a:t>
            </a:r>
            <a:r>
              <a:rPr sz="2000" dirty="0"/>
              <a:t>增加 卒中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000" dirty="0"/>
              <a:t>年复发风险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49%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460" y="6573248"/>
            <a:ext cx="22396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J</a:t>
            </a:r>
            <a:r>
              <a:rPr sz="1200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2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e.</a:t>
            </a:r>
            <a:r>
              <a:rPr sz="1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14</a:t>
            </a:r>
            <a:r>
              <a:rPr sz="12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12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ec;9(8):10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2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-25.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528" y="1387649"/>
            <a:ext cx="3942715" cy="931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中国PR</a:t>
            </a:r>
            <a:r>
              <a:rPr sz="14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4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研究：1713名卒中患者中</a:t>
            </a:r>
            <a:r>
              <a:rPr sz="14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有481名（28%</a:t>
            </a:r>
            <a:r>
              <a:rPr sz="14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患者</a:t>
            </a:r>
            <a:r>
              <a:rPr sz="14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中后2 周出现卒中后抑郁。随访1年PS</a:t>
            </a:r>
            <a:r>
              <a:rPr sz="14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发生率42%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2300" y="3373119"/>
            <a:ext cx="457200" cy="967740"/>
          </a:xfrm>
          <a:custGeom>
            <a:avLst/>
            <a:gdLst/>
            <a:ahLst/>
            <a:cxnLst/>
            <a:rect l="l" t="t" r="r" b="b"/>
            <a:pathLst>
              <a:path w="457200" h="725804">
                <a:moveTo>
                  <a:pt x="0" y="725424"/>
                </a:moveTo>
                <a:lnTo>
                  <a:pt x="457200" y="725424"/>
                </a:lnTo>
                <a:lnTo>
                  <a:pt x="4572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0783" y="2905761"/>
            <a:ext cx="457200" cy="1435100"/>
          </a:xfrm>
          <a:custGeom>
            <a:avLst/>
            <a:gdLst/>
            <a:ahLst/>
            <a:cxnLst/>
            <a:rect l="l" t="t" r="r" b="b"/>
            <a:pathLst>
              <a:path w="457200" h="1076325">
                <a:moveTo>
                  <a:pt x="0" y="1075944"/>
                </a:moveTo>
                <a:lnTo>
                  <a:pt x="457200" y="1075944"/>
                </a:lnTo>
                <a:lnTo>
                  <a:pt x="45720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97863" y="4340352"/>
            <a:ext cx="2923540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61870" y="2570649"/>
            <a:ext cx="3352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12%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5060" y="3037670"/>
            <a:ext cx="4724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8.10%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736" y="3627465"/>
            <a:ext cx="248920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9734" y="3029210"/>
            <a:ext cx="339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9734" y="2430956"/>
            <a:ext cx="339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5%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8044" y="4522640"/>
            <a:ext cx="11226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卒中后</a:t>
            </a:r>
            <a:r>
              <a:rPr sz="1000" b="1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周出现PSD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3568" y="4522640"/>
            <a:ext cx="9963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卒中后</a:t>
            </a:r>
            <a:r>
              <a:rPr sz="1000" b="1" spc="-10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00" b="1" spc="-5" dirty="0">
                <a:solidFill>
                  <a:srgbClr val="585858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周无PSD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192" y="2968413"/>
            <a:ext cx="153888" cy="11463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卒中1年复发率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0622" y="1371820"/>
            <a:ext cx="3843654" cy="69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经调整卒中复发传统风险因素后，</a:t>
            </a:r>
            <a:r>
              <a:rPr sz="16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6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出现PS</a:t>
            </a:r>
            <a:r>
              <a:rPr sz="16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可增</a:t>
            </a:r>
            <a:r>
              <a:rPr sz="1600" spc="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加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卒中1年 复发风险49%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314" y="5415881"/>
            <a:ext cx="75907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1731名卒中患者中，有4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81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名患者卒中后2周有卒中后抑郁（D</a:t>
            </a:r>
            <a:r>
              <a:rPr sz="12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V诊断），一年累积卒中复发5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例（1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spc="-20" dirty="0"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）；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1232名患者卒中</a:t>
            </a: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周无卒中后抑郁，一年累积卒中复发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0例（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840604" y="2320713"/>
          <a:ext cx="4123690" cy="275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175"/>
                <a:gridCol w="1089025"/>
                <a:gridCol w="1253490"/>
              </a:tblGrid>
              <a:tr h="493502">
                <a:tc>
                  <a:txBody>
                    <a:bodyPr/>
                    <a:lstStyle/>
                    <a:p>
                      <a:endParaRPr sz="13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OR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9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%CI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92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未调整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1.55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1.1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-2.18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93302">
                <a:tc>
                  <a:txBody>
                    <a:bodyPr/>
                    <a:lstStyle/>
                    <a:p>
                      <a:pPr marL="110490" marR="100965" indent="-635" algn="l" defTabSz="914400" rtl="0" eaLnBrk="1" latinLnBrk="0" hangingPunct="1">
                        <a:lnSpc>
                          <a:spcPct val="97000"/>
                        </a:lnSpc>
                      </a:pPr>
                      <a:r>
                        <a:rPr sz="160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调整性别和年龄后</a:t>
                      </a:r>
                      <a:endParaRPr sz="160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1.56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1.1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-2.20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175618">
                <a:tc>
                  <a:txBody>
                    <a:bodyPr/>
                    <a:lstStyle/>
                    <a:p>
                      <a:pPr marL="110490" marR="100965" indent="-635" algn="l">
                        <a:lnSpc>
                          <a:spcPct val="97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调整性别、年</a:t>
                      </a:r>
                      <a:r>
                        <a:rPr sz="16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龄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卒中 复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发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传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统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风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</a:t>
                      </a:r>
                      <a:r>
                        <a:rPr sz="16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因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素及 其他协同因素</a:t>
                      </a:r>
                      <a:endParaRPr sz="16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9</a:t>
                      </a:r>
                      <a:endParaRPr sz="18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03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180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25687"/>
            <a:ext cx="2660650" cy="5927"/>
          </a:xfrm>
          <a:custGeom>
            <a:avLst/>
            <a:gdLst/>
            <a:ahLst/>
            <a:cxnLst/>
            <a:rect l="l" t="t" r="r" b="b"/>
            <a:pathLst>
              <a:path w="2660650" h="4445">
                <a:moveTo>
                  <a:pt x="0" y="0"/>
                </a:moveTo>
                <a:lnTo>
                  <a:pt x="2660650" y="4445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5405" y="630767"/>
            <a:ext cx="2728595" cy="13547"/>
          </a:xfrm>
          <a:custGeom>
            <a:avLst/>
            <a:gdLst/>
            <a:ahLst/>
            <a:cxnLst/>
            <a:rect l="l" t="t" r="r" b="b"/>
            <a:pathLst>
              <a:path w="2728595" h="10159">
                <a:moveTo>
                  <a:pt x="0" y="0"/>
                </a:moveTo>
                <a:lnTo>
                  <a:pt x="2728594" y="10159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0970" y="317910"/>
            <a:ext cx="32499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/>
              <a:t>调查显示</a:t>
            </a:r>
            <a:r>
              <a:rPr sz="2000" spc="5" dirty="0"/>
              <a:t>，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sz="2000" dirty="0"/>
              <a:t>与卒中的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2000" spc="5" dirty="0"/>
              <a:t>年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</a:rPr>
              <a:t>致残率</a:t>
            </a:r>
            <a:r>
              <a:rPr sz="2000" dirty="0"/>
              <a:t>具有相关性</a:t>
            </a:r>
            <a:endParaRPr sz="2000" dirty="0"/>
          </a:p>
        </p:txBody>
      </p:sp>
      <p:sp>
        <p:nvSpPr>
          <p:cNvPr id="7" name="object 7"/>
          <p:cNvSpPr/>
          <p:nvPr/>
        </p:nvSpPr>
        <p:spPr>
          <a:xfrm>
            <a:off x="5795771" y="3023615"/>
            <a:ext cx="334010" cy="711200"/>
          </a:xfrm>
          <a:custGeom>
            <a:avLst/>
            <a:gdLst/>
            <a:ahLst/>
            <a:cxnLst/>
            <a:rect l="l" t="t" r="r" b="b"/>
            <a:pathLst>
              <a:path w="334010" h="533400">
                <a:moveTo>
                  <a:pt x="0" y="533400"/>
                </a:moveTo>
                <a:lnTo>
                  <a:pt x="333755" y="533400"/>
                </a:lnTo>
                <a:lnTo>
                  <a:pt x="333755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5336" y="3338576"/>
            <a:ext cx="334010" cy="396240"/>
          </a:xfrm>
          <a:custGeom>
            <a:avLst/>
            <a:gdLst/>
            <a:ahLst/>
            <a:cxnLst/>
            <a:rect l="l" t="t" r="r" b="b"/>
            <a:pathLst>
              <a:path w="334010" h="297180">
                <a:moveTo>
                  <a:pt x="333756" y="0"/>
                </a:moveTo>
                <a:lnTo>
                  <a:pt x="0" y="0"/>
                </a:lnTo>
                <a:lnTo>
                  <a:pt x="0" y="297180"/>
                </a:lnTo>
                <a:lnTo>
                  <a:pt x="333756" y="297180"/>
                </a:lnTo>
                <a:lnTo>
                  <a:pt x="33375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9088" y="3316223"/>
            <a:ext cx="332740" cy="419100"/>
          </a:xfrm>
          <a:custGeom>
            <a:avLst/>
            <a:gdLst/>
            <a:ahLst/>
            <a:cxnLst/>
            <a:rect l="l" t="t" r="r" b="b"/>
            <a:pathLst>
              <a:path w="332739" h="314325">
                <a:moveTo>
                  <a:pt x="332231" y="0"/>
                </a:moveTo>
                <a:lnTo>
                  <a:pt x="0" y="0"/>
                </a:lnTo>
                <a:lnTo>
                  <a:pt x="0" y="313944"/>
                </a:lnTo>
                <a:lnTo>
                  <a:pt x="332231" y="313944"/>
                </a:lnTo>
                <a:lnTo>
                  <a:pt x="332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71315" y="2706623"/>
            <a:ext cx="332740" cy="1028700"/>
          </a:xfrm>
          <a:custGeom>
            <a:avLst/>
            <a:gdLst/>
            <a:ahLst/>
            <a:cxnLst/>
            <a:rect l="l" t="t" r="r" b="b"/>
            <a:pathLst>
              <a:path w="332739" h="771525">
                <a:moveTo>
                  <a:pt x="332232" y="0"/>
                </a:moveTo>
                <a:lnTo>
                  <a:pt x="0" y="0"/>
                </a:lnTo>
                <a:lnTo>
                  <a:pt x="0" y="771144"/>
                </a:lnTo>
                <a:lnTo>
                  <a:pt x="332232" y="771144"/>
                </a:lnTo>
                <a:lnTo>
                  <a:pt x="3322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33544" y="3299968"/>
            <a:ext cx="334010" cy="435187"/>
          </a:xfrm>
          <a:custGeom>
            <a:avLst/>
            <a:gdLst/>
            <a:ahLst/>
            <a:cxnLst/>
            <a:rect l="l" t="t" r="r" b="b"/>
            <a:pathLst>
              <a:path w="334010" h="326389">
                <a:moveTo>
                  <a:pt x="333755" y="0"/>
                </a:moveTo>
                <a:lnTo>
                  <a:pt x="0" y="0"/>
                </a:lnTo>
                <a:lnTo>
                  <a:pt x="0" y="326136"/>
                </a:lnTo>
                <a:lnTo>
                  <a:pt x="333755" y="326136"/>
                </a:lnTo>
                <a:lnTo>
                  <a:pt x="3337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58000" y="2668015"/>
            <a:ext cx="334010" cy="1066800"/>
          </a:xfrm>
          <a:custGeom>
            <a:avLst/>
            <a:gdLst/>
            <a:ahLst/>
            <a:cxnLst/>
            <a:rect l="l" t="t" r="r" b="b"/>
            <a:pathLst>
              <a:path w="334009" h="800100">
                <a:moveTo>
                  <a:pt x="333755" y="0"/>
                </a:moveTo>
                <a:lnTo>
                  <a:pt x="0" y="0"/>
                </a:lnTo>
                <a:lnTo>
                  <a:pt x="0" y="800100"/>
                </a:lnTo>
                <a:lnTo>
                  <a:pt x="333755" y="800100"/>
                </a:lnTo>
                <a:lnTo>
                  <a:pt x="3337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21752" y="2115312"/>
            <a:ext cx="332740" cy="1619673"/>
          </a:xfrm>
          <a:custGeom>
            <a:avLst/>
            <a:gdLst/>
            <a:ahLst/>
            <a:cxnLst/>
            <a:rect l="l" t="t" r="r" b="b"/>
            <a:pathLst>
              <a:path w="332740" h="1214755">
                <a:moveTo>
                  <a:pt x="332231" y="0"/>
                </a:moveTo>
                <a:lnTo>
                  <a:pt x="0" y="0"/>
                </a:lnTo>
                <a:lnTo>
                  <a:pt x="0" y="1214627"/>
                </a:lnTo>
                <a:lnTo>
                  <a:pt x="332231" y="1214627"/>
                </a:lnTo>
                <a:lnTo>
                  <a:pt x="332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81100" y="3734815"/>
            <a:ext cx="7437120" cy="0"/>
          </a:xfrm>
          <a:custGeom>
            <a:avLst/>
            <a:gdLst/>
            <a:ahLst/>
            <a:cxnLst/>
            <a:rect l="l" t="t" r="r" b="b"/>
            <a:pathLst>
              <a:path w="7437120">
                <a:moveTo>
                  <a:pt x="0" y="0"/>
                </a:moveTo>
                <a:lnTo>
                  <a:pt x="74371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48460" y="2971460"/>
            <a:ext cx="1282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1782" y="2947923"/>
            <a:ext cx="3873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4939" y="2339509"/>
            <a:ext cx="285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.6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7421" y="2932005"/>
            <a:ext cx="285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20284" y="2655349"/>
            <a:ext cx="285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.8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766" y="2300055"/>
            <a:ext cx="285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.7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45629" y="1747011"/>
            <a:ext cx="285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1600" b="1" spc="-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.1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0772" y="1648967"/>
            <a:ext cx="102870" cy="1685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0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89584" y="3908822"/>
            <a:ext cx="660349" cy="8771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56637" y="3918711"/>
            <a:ext cx="239395" cy="299720"/>
          </a:xfrm>
          <a:custGeom>
            <a:avLst/>
            <a:gdLst/>
            <a:ahLst/>
            <a:cxnLst/>
            <a:rect l="l" t="t" r="r" b="b"/>
            <a:pathLst>
              <a:path w="239394" h="224789">
                <a:moveTo>
                  <a:pt x="57336" y="139319"/>
                </a:moveTo>
                <a:lnTo>
                  <a:pt x="41275" y="139319"/>
                </a:lnTo>
                <a:lnTo>
                  <a:pt x="58419" y="156464"/>
                </a:lnTo>
                <a:lnTo>
                  <a:pt x="37845" y="176911"/>
                </a:lnTo>
                <a:lnTo>
                  <a:pt x="33023" y="186851"/>
                </a:lnTo>
                <a:lnTo>
                  <a:pt x="42040" y="195588"/>
                </a:lnTo>
                <a:lnTo>
                  <a:pt x="52705" y="206248"/>
                </a:lnTo>
                <a:lnTo>
                  <a:pt x="35687" y="223266"/>
                </a:lnTo>
                <a:lnTo>
                  <a:pt x="45212" y="224409"/>
                </a:lnTo>
                <a:lnTo>
                  <a:pt x="47625" y="220599"/>
                </a:lnTo>
                <a:lnTo>
                  <a:pt x="50292" y="217043"/>
                </a:lnTo>
                <a:lnTo>
                  <a:pt x="53593" y="213868"/>
                </a:lnTo>
                <a:lnTo>
                  <a:pt x="69214" y="198247"/>
                </a:lnTo>
                <a:lnTo>
                  <a:pt x="60706" y="198247"/>
                </a:lnTo>
                <a:lnTo>
                  <a:pt x="42925" y="180340"/>
                </a:lnTo>
                <a:lnTo>
                  <a:pt x="62611" y="160655"/>
                </a:lnTo>
                <a:lnTo>
                  <a:pt x="78670" y="160655"/>
                </a:lnTo>
                <a:lnTo>
                  <a:pt x="70612" y="152654"/>
                </a:lnTo>
                <a:lnTo>
                  <a:pt x="74910" y="148336"/>
                </a:lnTo>
                <a:lnTo>
                  <a:pt x="66420" y="148336"/>
                </a:lnTo>
                <a:lnTo>
                  <a:pt x="57336" y="139319"/>
                </a:lnTo>
                <a:close/>
              </a:path>
              <a:path w="239394" h="224789">
                <a:moveTo>
                  <a:pt x="100759" y="182753"/>
                </a:moveTo>
                <a:lnTo>
                  <a:pt x="84708" y="182753"/>
                </a:lnTo>
                <a:lnTo>
                  <a:pt x="101938" y="200191"/>
                </a:lnTo>
                <a:lnTo>
                  <a:pt x="112521" y="211328"/>
                </a:lnTo>
                <a:lnTo>
                  <a:pt x="118237" y="199517"/>
                </a:lnTo>
                <a:lnTo>
                  <a:pt x="110236" y="192278"/>
                </a:lnTo>
                <a:lnTo>
                  <a:pt x="100759" y="182753"/>
                </a:lnTo>
                <a:close/>
              </a:path>
              <a:path w="239394" h="224789">
                <a:moveTo>
                  <a:pt x="16890" y="136144"/>
                </a:moveTo>
                <a:lnTo>
                  <a:pt x="0" y="139573"/>
                </a:lnTo>
                <a:lnTo>
                  <a:pt x="907" y="141433"/>
                </a:lnTo>
                <a:lnTo>
                  <a:pt x="5627" y="152199"/>
                </a:lnTo>
                <a:lnTo>
                  <a:pt x="9660" y="163920"/>
                </a:lnTo>
                <a:lnTo>
                  <a:pt x="13196" y="177668"/>
                </a:lnTo>
                <a:lnTo>
                  <a:pt x="15280" y="190309"/>
                </a:lnTo>
                <a:lnTo>
                  <a:pt x="16510" y="202692"/>
                </a:lnTo>
                <a:lnTo>
                  <a:pt x="20446" y="201930"/>
                </a:lnTo>
                <a:lnTo>
                  <a:pt x="21717" y="192532"/>
                </a:lnTo>
                <a:lnTo>
                  <a:pt x="22225" y="184912"/>
                </a:lnTo>
                <a:lnTo>
                  <a:pt x="21462" y="172847"/>
                </a:lnTo>
                <a:lnTo>
                  <a:pt x="20700" y="167005"/>
                </a:lnTo>
                <a:lnTo>
                  <a:pt x="19557" y="161036"/>
                </a:lnTo>
                <a:lnTo>
                  <a:pt x="25400" y="155194"/>
                </a:lnTo>
                <a:lnTo>
                  <a:pt x="17018" y="155194"/>
                </a:lnTo>
                <a:lnTo>
                  <a:pt x="16763" y="151257"/>
                </a:lnTo>
                <a:lnTo>
                  <a:pt x="16256" y="146812"/>
                </a:lnTo>
                <a:lnTo>
                  <a:pt x="15239" y="142113"/>
                </a:lnTo>
                <a:lnTo>
                  <a:pt x="16890" y="136144"/>
                </a:lnTo>
                <a:close/>
              </a:path>
              <a:path w="239394" h="224789">
                <a:moveTo>
                  <a:pt x="78670" y="160655"/>
                </a:moveTo>
                <a:lnTo>
                  <a:pt x="62611" y="160655"/>
                </a:lnTo>
                <a:lnTo>
                  <a:pt x="80390" y="178435"/>
                </a:lnTo>
                <a:lnTo>
                  <a:pt x="60706" y="198247"/>
                </a:lnTo>
                <a:lnTo>
                  <a:pt x="69214" y="198247"/>
                </a:lnTo>
                <a:lnTo>
                  <a:pt x="84708" y="182753"/>
                </a:lnTo>
                <a:lnTo>
                  <a:pt x="100759" y="182753"/>
                </a:lnTo>
                <a:lnTo>
                  <a:pt x="92710" y="174625"/>
                </a:lnTo>
                <a:lnTo>
                  <a:pt x="96900" y="170434"/>
                </a:lnTo>
                <a:lnTo>
                  <a:pt x="88518" y="170434"/>
                </a:lnTo>
                <a:lnTo>
                  <a:pt x="78670" y="160655"/>
                </a:lnTo>
                <a:close/>
              </a:path>
              <a:path w="239394" h="224789">
                <a:moveTo>
                  <a:pt x="111632" y="135128"/>
                </a:moveTo>
                <a:lnTo>
                  <a:pt x="111379" y="147574"/>
                </a:lnTo>
                <a:lnTo>
                  <a:pt x="88518" y="170434"/>
                </a:lnTo>
                <a:lnTo>
                  <a:pt x="96900" y="170434"/>
                </a:lnTo>
                <a:lnTo>
                  <a:pt x="131063" y="136271"/>
                </a:lnTo>
                <a:lnTo>
                  <a:pt x="111632" y="135128"/>
                </a:lnTo>
                <a:close/>
              </a:path>
              <a:path w="239394" h="224789">
                <a:moveTo>
                  <a:pt x="64769" y="95250"/>
                </a:moveTo>
                <a:lnTo>
                  <a:pt x="64515" y="107568"/>
                </a:lnTo>
                <a:lnTo>
                  <a:pt x="17018" y="155194"/>
                </a:lnTo>
                <a:lnTo>
                  <a:pt x="25400" y="155194"/>
                </a:lnTo>
                <a:lnTo>
                  <a:pt x="41275" y="139319"/>
                </a:lnTo>
                <a:lnTo>
                  <a:pt x="57336" y="139319"/>
                </a:lnTo>
                <a:lnTo>
                  <a:pt x="49275" y="131318"/>
                </a:lnTo>
                <a:lnTo>
                  <a:pt x="84200" y="96393"/>
                </a:lnTo>
                <a:lnTo>
                  <a:pt x="64769" y="95250"/>
                </a:lnTo>
                <a:close/>
              </a:path>
              <a:path w="239394" h="224789">
                <a:moveTo>
                  <a:pt x="80390" y="122936"/>
                </a:moveTo>
                <a:lnTo>
                  <a:pt x="80137" y="134620"/>
                </a:lnTo>
                <a:lnTo>
                  <a:pt x="66420" y="148336"/>
                </a:lnTo>
                <a:lnTo>
                  <a:pt x="74910" y="148336"/>
                </a:lnTo>
                <a:lnTo>
                  <a:pt x="99060" y="124079"/>
                </a:lnTo>
                <a:lnTo>
                  <a:pt x="80390" y="122936"/>
                </a:lnTo>
                <a:close/>
              </a:path>
              <a:path w="239394" h="224789">
                <a:moveTo>
                  <a:pt x="139826" y="95123"/>
                </a:moveTo>
                <a:lnTo>
                  <a:pt x="128770" y="105005"/>
                </a:lnTo>
                <a:lnTo>
                  <a:pt x="136572" y="112533"/>
                </a:lnTo>
                <a:lnTo>
                  <a:pt x="146395" y="122193"/>
                </a:lnTo>
                <a:lnTo>
                  <a:pt x="158242" y="133985"/>
                </a:lnTo>
                <a:lnTo>
                  <a:pt x="160274" y="135636"/>
                </a:lnTo>
                <a:lnTo>
                  <a:pt x="161289" y="137668"/>
                </a:lnTo>
                <a:lnTo>
                  <a:pt x="161417" y="140335"/>
                </a:lnTo>
                <a:lnTo>
                  <a:pt x="173179" y="142228"/>
                </a:lnTo>
                <a:lnTo>
                  <a:pt x="175038" y="134335"/>
                </a:lnTo>
                <a:lnTo>
                  <a:pt x="177836" y="128524"/>
                </a:lnTo>
                <a:lnTo>
                  <a:pt x="166369" y="128524"/>
                </a:lnTo>
                <a:lnTo>
                  <a:pt x="161670" y="123825"/>
                </a:lnTo>
                <a:lnTo>
                  <a:pt x="158623" y="123825"/>
                </a:lnTo>
                <a:lnTo>
                  <a:pt x="157321" y="119475"/>
                </a:lnTo>
                <a:lnTo>
                  <a:pt x="139826" y="101981"/>
                </a:lnTo>
                <a:lnTo>
                  <a:pt x="139826" y="95123"/>
                </a:lnTo>
                <a:close/>
              </a:path>
              <a:path w="239394" h="224789">
                <a:moveTo>
                  <a:pt x="169037" y="65786"/>
                </a:moveTo>
                <a:lnTo>
                  <a:pt x="157272" y="75135"/>
                </a:lnTo>
                <a:lnTo>
                  <a:pt x="164852" y="82415"/>
                </a:lnTo>
                <a:lnTo>
                  <a:pt x="170986" y="88435"/>
                </a:lnTo>
                <a:lnTo>
                  <a:pt x="171195" y="88518"/>
                </a:lnTo>
                <a:lnTo>
                  <a:pt x="173100" y="89662"/>
                </a:lnTo>
                <a:lnTo>
                  <a:pt x="176149" y="92710"/>
                </a:lnTo>
                <a:lnTo>
                  <a:pt x="177188" y="94557"/>
                </a:lnTo>
                <a:lnTo>
                  <a:pt x="186308" y="103632"/>
                </a:lnTo>
                <a:lnTo>
                  <a:pt x="166369" y="128524"/>
                </a:lnTo>
                <a:lnTo>
                  <a:pt x="177836" y="128524"/>
                </a:lnTo>
                <a:lnTo>
                  <a:pt x="180642" y="122698"/>
                </a:lnTo>
                <a:lnTo>
                  <a:pt x="189992" y="107315"/>
                </a:lnTo>
                <a:lnTo>
                  <a:pt x="198321" y="107315"/>
                </a:lnTo>
                <a:lnTo>
                  <a:pt x="197844" y="100970"/>
                </a:lnTo>
                <a:lnTo>
                  <a:pt x="189678" y="93071"/>
                </a:lnTo>
                <a:lnTo>
                  <a:pt x="178736" y="82296"/>
                </a:lnTo>
                <a:lnTo>
                  <a:pt x="168910" y="72517"/>
                </a:lnTo>
                <a:lnTo>
                  <a:pt x="169037" y="65786"/>
                </a:lnTo>
                <a:close/>
              </a:path>
              <a:path w="239394" h="224789">
                <a:moveTo>
                  <a:pt x="157321" y="119475"/>
                </a:moveTo>
                <a:lnTo>
                  <a:pt x="158623" y="123825"/>
                </a:lnTo>
                <a:lnTo>
                  <a:pt x="159595" y="121749"/>
                </a:lnTo>
                <a:lnTo>
                  <a:pt x="157321" y="119475"/>
                </a:lnTo>
                <a:close/>
              </a:path>
              <a:path w="239394" h="224789">
                <a:moveTo>
                  <a:pt x="159595" y="121749"/>
                </a:moveTo>
                <a:lnTo>
                  <a:pt x="158623" y="123825"/>
                </a:lnTo>
                <a:lnTo>
                  <a:pt x="161670" y="123825"/>
                </a:lnTo>
                <a:lnTo>
                  <a:pt x="159595" y="121749"/>
                </a:lnTo>
                <a:close/>
              </a:path>
              <a:path w="239394" h="224789">
                <a:moveTo>
                  <a:pt x="148717" y="72009"/>
                </a:moveTo>
                <a:lnTo>
                  <a:pt x="135128" y="79276"/>
                </a:lnTo>
                <a:lnTo>
                  <a:pt x="143762" y="91128"/>
                </a:lnTo>
                <a:lnTo>
                  <a:pt x="150556" y="102518"/>
                </a:lnTo>
                <a:lnTo>
                  <a:pt x="155509" y="113423"/>
                </a:lnTo>
                <a:lnTo>
                  <a:pt x="157321" y="119475"/>
                </a:lnTo>
                <a:lnTo>
                  <a:pt x="159595" y="121749"/>
                </a:lnTo>
                <a:lnTo>
                  <a:pt x="162123" y="116353"/>
                </a:lnTo>
                <a:lnTo>
                  <a:pt x="159844" y="104135"/>
                </a:lnTo>
                <a:lnTo>
                  <a:pt x="154812" y="91693"/>
                </a:lnTo>
                <a:lnTo>
                  <a:pt x="174306" y="91693"/>
                </a:lnTo>
                <a:lnTo>
                  <a:pt x="170986" y="88435"/>
                </a:lnTo>
                <a:lnTo>
                  <a:pt x="168656" y="87503"/>
                </a:lnTo>
                <a:lnTo>
                  <a:pt x="168293" y="87376"/>
                </a:lnTo>
                <a:lnTo>
                  <a:pt x="153415" y="87376"/>
                </a:lnTo>
                <a:lnTo>
                  <a:pt x="151586" y="83601"/>
                </a:lnTo>
                <a:lnTo>
                  <a:pt x="149860" y="80518"/>
                </a:lnTo>
                <a:lnTo>
                  <a:pt x="148081" y="77724"/>
                </a:lnTo>
                <a:lnTo>
                  <a:pt x="148717" y="72009"/>
                </a:lnTo>
                <a:close/>
              </a:path>
              <a:path w="239394" h="224789">
                <a:moveTo>
                  <a:pt x="198321" y="107315"/>
                </a:moveTo>
                <a:lnTo>
                  <a:pt x="189992" y="107315"/>
                </a:lnTo>
                <a:lnTo>
                  <a:pt x="199008" y="116459"/>
                </a:lnTo>
                <a:lnTo>
                  <a:pt x="198321" y="107315"/>
                </a:lnTo>
                <a:close/>
              </a:path>
              <a:path w="239394" h="224789">
                <a:moveTo>
                  <a:pt x="174306" y="91693"/>
                </a:moveTo>
                <a:lnTo>
                  <a:pt x="154812" y="91693"/>
                </a:lnTo>
                <a:lnTo>
                  <a:pt x="161289" y="94742"/>
                </a:lnTo>
                <a:lnTo>
                  <a:pt x="166369" y="97663"/>
                </a:lnTo>
                <a:lnTo>
                  <a:pt x="170180" y="100330"/>
                </a:lnTo>
                <a:lnTo>
                  <a:pt x="173355" y="102870"/>
                </a:lnTo>
                <a:lnTo>
                  <a:pt x="175640" y="103378"/>
                </a:lnTo>
                <a:lnTo>
                  <a:pt x="177037" y="101981"/>
                </a:lnTo>
                <a:lnTo>
                  <a:pt x="178054" y="101092"/>
                </a:lnTo>
                <a:lnTo>
                  <a:pt x="178181" y="99441"/>
                </a:lnTo>
                <a:lnTo>
                  <a:pt x="177800" y="97028"/>
                </a:lnTo>
                <a:lnTo>
                  <a:pt x="177292" y="94742"/>
                </a:lnTo>
                <a:lnTo>
                  <a:pt x="177188" y="94557"/>
                </a:lnTo>
                <a:lnTo>
                  <a:pt x="174306" y="91693"/>
                </a:lnTo>
                <a:close/>
              </a:path>
              <a:path w="239394" h="224789">
                <a:moveTo>
                  <a:pt x="108712" y="58674"/>
                </a:moveTo>
                <a:lnTo>
                  <a:pt x="96407" y="67446"/>
                </a:lnTo>
                <a:lnTo>
                  <a:pt x="104795" y="75457"/>
                </a:lnTo>
                <a:lnTo>
                  <a:pt x="115950" y="86487"/>
                </a:lnTo>
                <a:lnTo>
                  <a:pt x="106806" y="95504"/>
                </a:lnTo>
                <a:lnTo>
                  <a:pt x="116331" y="96647"/>
                </a:lnTo>
                <a:lnTo>
                  <a:pt x="118744" y="92837"/>
                </a:lnTo>
                <a:lnTo>
                  <a:pt x="121412" y="89408"/>
                </a:lnTo>
                <a:lnTo>
                  <a:pt x="131191" y="79629"/>
                </a:lnTo>
                <a:lnTo>
                  <a:pt x="122808" y="79629"/>
                </a:lnTo>
                <a:lnTo>
                  <a:pt x="108331" y="65024"/>
                </a:lnTo>
                <a:lnTo>
                  <a:pt x="108712" y="58674"/>
                </a:lnTo>
                <a:close/>
              </a:path>
              <a:path w="239394" h="224789">
                <a:moveTo>
                  <a:pt x="170986" y="88435"/>
                </a:moveTo>
                <a:lnTo>
                  <a:pt x="174530" y="91913"/>
                </a:lnTo>
                <a:lnTo>
                  <a:pt x="177188" y="94557"/>
                </a:lnTo>
                <a:lnTo>
                  <a:pt x="176149" y="92710"/>
                </a:lnTo>
                <a:lnTo>
                  <a:pt x="173100" y="89662"/>
                </a:lnTo>
                <a:lnTo>
                  <a:pt x="171195" y="88518"/>
                </a:lnTo>
                <a:lnTo>
                  <a:pt x="170986" y="88435"/>
                </a:lnTo>
                <a:close/>
              </a:path>
              <a:path w="239394" h="224789">
                <a:moveTo>
                  <a:pt x="166115" y="86614"/>
                </a:moveTo>
                <a:lnTo>
                  <a:pt x="161036" y="86614"/>
                </a:lnTo>
                <a:lnTo>
                  <a:pt x="153415" y="87376"/>
                </a:lnTo>
                <a:lnTo>
                  <a:pt x="168293" y="87376"/>
                </a:lnTo>
                <a:lnTo>
                  <a:pt x="166115" y="86614"/>
                </a:lnTo>
                <a:close/>
              </a:path>
              <a:path w="239394" h="224789">
                <a:moveTo>
                  <a:pt x="239268" y="81661"/>
                </a:moveTo>
                <a:lnTo>
                  <a:pt x="207137" y="81661"/>
                </a:lnTo>
                <a:lnTo>
                  <a:pt x="220852" y="81915"/>
                </a:lnTo>
                <a:lnTo>
                  <a:pt x="226694" y="82550"/>
                </a:lnTo>
                <a:lnTo>
                  <a:pt x="231267" y="83820"/>
                </a:lnTo>
                <a:lnTo>
                  <a:pt x="234695" y="84709"/>
                </a:lnTo>
                <a:lnTo>
                  <a:pt x="236981" y="84582"/>
                </a:lnTo>
                <a:lnTo>
                  <a:pt x="239148" y="82415"/>
                </a:lnTo>
                <a:lnTo>
                  <a:pt x="239268" y="81661"/>
                </a:lnTo>
                <a:close/>
              </a:path>
              <a:path w="239394" h="224789">
                <a:moveTo>
                  <a:pt x="214533" y="46990"/>
                </a:moveTo>
                <a:lnTo>
                  <a:pt x="205612" y="46990"/>
                </a:lnTo>
                <a:lnTo>
                  <a:pt x="211200" y="73152"/>
                </a:lnTo>
                <a:lnTo>
                  <a:pt x="206375" y="73787"/>
                </a:lnTo>
                <a:lnTo>
                  <a:pt x="199136" y="75692"/>
                </a:lnTo>
                <a:lnTo>
                  <a:pt x="189483" y="78867"/>
                </a:lnTo>
                <a:lnTo>
                  <a:pt x="190754" y="83058"/>
                </a:lnTo>
                <a:lnTo>
                  <a:pt x="199389" y="82042"/>
                </a:lnTo>
                <a:lnTo>
                  <a:pt x="207137" y="81661"/>
                </a:lnTo>
                <a:lnTo>
                  <a:pt x="239268" y="81661"/>
                </a:lnTo>
                <a:lnTo>
                  <a:pt x="239169" y="80518"/>
                </a:lnTo>
                <a:lnTo>
                  <a:pt x="233117" y="71882"/>
                </a:lnTo>
                <a:lnTo>
                  <a:pt x="216915" y="71882"/>
                </a:lnTo>
                <a:lnTo>
                  <a:pt x="215739" y="61756"/>
                </a:lnTo>
                <a:lnTo>
                  <a:pt x="215011" y="54229"/>
                </a:lnTo>
                <a:lnTo>
                  <a:pt x="214533" y="46990"/>
                </a:lnTo>
                <a:close/>
              </a:path>
              <a:path w="239394" h="224789">
                <a:moveTo>
                  <a:pt x="113792" y="36322"/>
                </a:moveTo>
                <a:lnTo>
                  <a:pt x="100181" y="44729"/>
                </a:lnTo>
                <a:lnTo>
                  <a:pt x="107052" y="51253"/>
                </a:lnTo>
                <a:lnTo>
                  <a:pt x="116705" y="60740"/>
                </a:lnTo>
                <a:lnTo>
                  <a:pt x="129158" y="73152"/>
                </a:lnTo>
                <a:lnTo>
                  <a:pt x="122808" y="79629"/>
                </a:lnTo>
                <a:lnTo>
                  <a:pt x="131191" y="79629"/>
                </a:lnTo>
                <a:lnTo>
                  <a:pt x="144526" y="66293"/>
                </a:lnTo>
                <a:lnTo>
                  <a:pt x="136144" y="66293"/>
                </a:lnTo>
                <a:lnTo>
                  <a:pt x="125602" y="55753"/>
                </a:lnTo>
                <a:lnTo>
                  <a:pt x="129825" y="51562"/>
                </a:lnTo>
                <a:lnTo>
                  <a:pt x="121412" y="51562"/>
                </a:lnTo>
                <a:lnTo>
                  <a:pt x="113664" y="43815"/>
                </a:lnTo>
                <a:lnTo>
                  <a:pt x="113792" y="36322"/>
                </a:lnTo>
                <a:close/>
              </a:path>
              <a:path w="239394" h="224789">
                <a:moveTo>
                  <a:pt x="227837" y="70231"/>
                </a:moveTo>
                <a:lnTo>
                  <a:pt x="223393" y="70485"/>
                </a:lnTo>
                <a:lnTo>
                  <a:pt x="216915" y="71882"/>
                </a:lnTo>
                <a:lnTo>
                  <a:pt x="233117" y="71882"/>
                </a:lnTo>
                <a:lnTo>
                  <a:pt x="232410" y="71501"/>
                </a:lnTo>
                <a:lnTo>
                  <a:pt x="227837" y="70231"/>
                </a:lnTo>
                <a:close/>
              </a:path>
              <a:path w="239394" h="224789">
                <a:moveTo>
                  <a:pt x="200532" y="33782"/>
                </a:moveTo>
                <a:lnTo>
                  <a:pt x="201168" y="43053"/>
                </a:lnTo>
                <a:lnTo>
                  <a:pt x="174498" y="69723"/>
                </a:lnTo>
                <a:lnTo>
                  <a:pt x="184023" y="70866"/>
                </a:lnTo>
                <a:lnTo>
                  <a:pt x="186436" y="67056"/>
                </a:lnTo>
                <a:lnTo>
                  <a:pt x="188975" y="63627"/>
                </a:lnTo>
                <a:lnTo>
                  <a:pt x="192024" y="60706"/>
                </a:lnTo>
                <a:lnTo>
                  <a:pt x="205612" y="46990"/>
                </a:lnTo>
                <a:lnTo>
                  <a:pt x="214533" y="46990"/>
                </a:lnTo>
                <a:lnTo>
                  <a:pt x="214249" y="42672"/>
                </a:lnTo>
                <a:lnTo>
                  <a:pt x="215264" y="37973"/>
                </a:lnTo>
                <a:lnTo>
                  <a:pt x="217424" y="34417"/>
                </a:lnTo>
                <a:lnTo>
                  <a:pt x="200532" y="33782"/>
                </a:lnTo>
                <a:close/>
              </a:path>
              <a:path w="239394" h="224789">
                <a:moveTo>
                  <a:pt x="151892" y="0"/>
                </a:moveTo>
                <a:lnTo>
                  <a:pt x="135636" y="4572"/>
                </a:lnTo>
                <a:lnTo>
                  <a:pt x="137913" y="8086"/>
                </a:lnTo>
                <a:lnTo>
                  <a:pt x="145473" y="20827"/>
                </a:lnTo>
                <a:lnTo>
                  <a:pt x="151578" y="33026"/>
                </a:lnTo>
                <a:lnTo>
                  <a:pt x="156240" y="44729"/>
                </a:lnTo>
                <a:lnTo>
                  <a:pt x="157795" y="50148"/>
                </a:lnTo>
                <a:lnTo>
                  <a:pt x="160400" y="50418"/>
                </a:lnTo>
                <a:lnTo>
                  <a:pt x="158437" y="52382"/>
                </a:lnTo>
                <a:lnTo>
                  <a:pt x="159423" y="55818"/>
                </a:lnTo>
                <a:lnTo>
                  <a:pt x="161162" y="66421"/>
                </a:lnTo>
                <a:lnTo>
                  <a:pt x="165445" y="61756"/>
                </a:lnTo>
                <a:lnTo>
                  <a:pt x="165124" y="52382"/>
                </a:lnTo>
                <a:lnTo>
                  <a:pt x="165037" y="50418"/>
                </a:lnTo>
                <a:lnTo>
                  <a:pt x="162899" y="38495"/>
                </a:lnTo>
                <a:lnTo>
                  <a:pt x="159145" y="25679"/>
                </a:lnTo>
                <a:lnTo>
                  <a:pt x="153986" y="12208"/>
                </a:lnTo>
                <a:lnTo>
                  <a:pt x="174858" y="12208"/>
                </a:lnTo>
                <a:lnTo>
                  <a:pt x="165778" y="10563"/>
                </a:lnTo>
                <a:lnTo>
                  <a:pt x="151511" y="5715"/>
                </a:lnTo>
                <a:lnTo>
                  <a:pt x="151892" y="0"/>
                </a:lnTo>
                <a:close/>
              </a:path>
              <a:path w="239394" h="224789">
                <a:moveTo>
                  <a:pt x="144525" y="48768"/>
                </a:moveTo>
                <a:lnTo>
                  <a:pt x="143890" y="58547"/>
                </a:lnTo>
                <a:lnTo>
                  <a:pt x="136144" y="66293"/>
                </a:lnTo>
                <a:lnTo>
                  <a:pt x="144526" y="66293"/>
                </a:lnTo>
                <a:lnTo>
                  <a:pt x="158437" y="52382"/>
                </a:lnTo>
                <a:lnTo>
                  <a:pt x="157795" y="50148"/>
                </a:lnTo>
                <a:lnTo>
                  <a:pt x="144525" y="48768"/>
                </a:lnTo>
                <a:close/>
              </a:path>
              <a:path w="239394" h="224789">
                <a:moveTo>
                  <a:pt x="157795" y="50148"/>
                </a:moveTo>
                <a:lnTo>
                  <a:pt x="158437" y="52382"/>
                </a:lnTo>
                <a:lnTo>
                  <a:pt x="160400" y="50418"/>
                </a:lnTo>
                <a:lnTo>
                  <a:pt x="157795" y="50148"/>
                </a:lnTo>
                <a:close/>
              </a:path>
              <a:path w="239394" h="224789">
                <a:moveTo>
                  <a:pt x="126364" y="37465"/>
                </a:moveTo>
                <a:lnTo>
                  <a:pt x="126111" y="46863"/>
                </a:lnTo>
                <a:lnTo>
                  <a:pt x="121412" y="51562"/>
                </a:lnTo>
                <a:lnTo>
                  <a:pt x="129825" y="51562"/>
                </a:lnTo>
                <a:lnTo>
                  <a:pt x="142367" y="39116"/>
                </a:lnTo>
                <a:lnTo>
                  <a:pt x="126364" y="37465"/>
                </a:lnTo>
                <a:close/>
              </a:path>
              <a:path w="239394" h="224789">
                <a:moveTo>
                  <a:pt x="180594" y="31242"/>
                </a:moveTo>
                <a:lnTo>
                  <a:pt x="174244" y="32004"/>
                </a:lnTo>
                <a:lnTo>
                  <a:pt x="163830" y="34163"/>
                </a:lnTo>
                <a:lnTo>
                  <a:pt x="164845" y="38100"/>
                </a:lnTo>
                <a:lnTo>
                  <a:pt x="173227" y="39878"/>
                </a:lnTo>
                <a:lnTo>
                  <a:pt x="179450" y="42037"/>
                </a:lnTo>
                <a:lnTo>
                  <a:pt x="183387" y="44577"/>
                </a:lnTo>
                <a:lnTo>
                  <a:pt x="186689" y="47117"/>
                </a:lnTo>
                <a:lnTo>
                  <a:pt x="188975" y="47752"/>
                </a:lnTo>
                <a:lnTo>
                  <a:pt x="190500" y="46228"/>
                </a:lnTo>
                <a:lnTo>
                  <a:pt x="191262" y="45339"/>
                </a:lnTo>
                <a:lnTo>
                  <a:pt x="191588" y="43815"/>
                </a:lnTo>
                <a:lnTo>
                  <a:pt x="191518" y="42672"/>
                </a:lnTo>
                <a:lnTo>
                  <a:pt x="183133" y="31877"/>
                </a:lnTo>
                <a:lnTo>
                  <a:pt x="180594" y="31242"/>
                </a:lnTo>
                <a:close/>
              </a:path>
              <a:path w="239394" h="224789">
                <a:moveTo>
                  <a:pt x="174858" y="12208"/>
                </a:moveTo>
                <a:lnTo>
                  <a:pt x="153986" y="12208"/>
                </a:lnTo>
                <a:lnTo>
                  <a:pt x="165417" y="17769"/>
                </a:lnTo>
                <a:lnTo>
                  <a:pt x="177394" y="21482"/>
                </a:lnTo>
                <a:lnTo>
                  <a:pt x="189907" y="23349"/>
                </a:lnTo>
                <a:lnTo>
                  <a:pt x="202945" y="23368"/>
                </a:lnTo>
                <a:lnTo>
                  <a:pt x="202437" y="19177"/>
                </a:lnTo>
                <a:lnTo>
                  <a:pt x="203835" y="15240"/>
                </a:lnTo>
                <a:lnTo>
                  <a:pt x="205783" y="12917"/>
                </a:lnTo>
                <a:lnTo>
                  <a:pt x="178769" y="12917"/>
                </a:lnTo>
                <a:lnTo>
                  <a:pt x="174858" y="12208"/>
                </a:lnTo>
                <a:close/>
              </a:path>
              <a:path w="239394" h="224789">
                <a:moveTo>
                  <a:pt x="200922" y="10214"/>
                </a:moveTo>
                <a:lnTo>
                  <a:pt x="190484" y="12794"/>
                </a:lnTo>
                <a:lnTo>
                  <a:pt x="178769" y="12917"/>
                </a:lnTo>
                <a:lnTo>
                  <a:pt x="205783" y="12917"/>
                </a:lnTo>
                <a:lnTo>
                  <a:pt x="207137" y="11303"/>
                </a:lnTo>
                <a:lnTo>
                  <a:pt x="200922" y="1021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17190" y="3919559"/>
            <a:ext cx="455295" cy="558800"/>
          </a:xfrm>
          <a:custGeom>
            <a:avLst/>
            <a:gdLst/>
            <a:ahLst/>
            <a:cxnLst/>
            <a:rect l="l" t="t" r="r" b="b"/>
            <a:pathLst>
              <a:path w="455295" h="419100">
                <a:moveTo>
                  <a:pt x="95432" y="369569"/>
                </a:moveTo>
                <a:lnTo>
                  <a:pt x="72644" y="369569"/>
                </a:lnTo>
                <a:lnTo>
                  <a:pt x="79883" y="375919"/>
                </a:lnTo>
                <a:lnTo>
                  <a:pt x="37719" y="419100"/>
                </a:lnTo>
                <a:lnTo>
                  <a:pt x="47244" y="419100"/>
                </a:lnTo>
                <a:lnTo>
                  <a:pt x="49657" y="415289"/>
                </a:lnTo>
                <a:lnTo>
                  <a:pt x="52450" y="412750"/>
                </a:lnTo>
                <a:lnTo>
                  <a:pt x="84074" y="381000"/>
                </a:lnTo>
                <a:lnTo>
                  <a:pt x="99415" y="381000"/>
                </a:lnTo>
                <a:lnTo>
                  <a:pt x="91694" y="373380"/>
                </a:lnTo>
                <a:lnTo>
                  <a:pt x="95432" y="369569"/>
                </a:lnTo>
                <a:close/>
              </a:path>
              <a:path w="455295" h="419100">
                <a:moveTo>
                  <a:pt x="99415" y="381000"/>
                </a:moveTo>
                <a:lnTo>
                  <a:pt x="84074" y="381000"/>
                </a:lnTo>
                <a:lnTo>
                  <a:pt x="104521" y="401319"/>
                </a:lnTo>
                <a:lnTo>
                  <a:pt x="108458" y="405130"/>
                </a:lnTo>
                <a:lnTo>
                  <a:pt x="114300" y="411480"/>
                </a:lnTo>
                <a:lnTo>
                  <a:pt x="120014" y="400050"/>
                </a:lnTo>
                <a:lnTo>
                  <a:pt x="114553" y="394969"/>
                </a:lnTo>
                <a:lnTo>
                  <a:pt x="110998" y="392430"/>
                </a:lnTo>
                <a:lnTo>
                  <a:pt x="99415" y="381000"/>
                </a:lnTo>
                <a:close/>
              </a:path>
              <a:path w="455295" h="419100">
                <a:moveTo>
                  <a:pt x="38353" y="347980"/>
                </a:moveTo>
                <a:lnTo>
                  <a:pt x="27368" y="350703"/>
                </a:lnTo>
                <a:lnTo>
                  <a:pt x="24168" y="353873"/>
                </a:lnTo>
                <a:lnTo>
                  <a:pt x="25867" y="356869"/>
                </a:lnTo>
                <a:lnTo>
                  <a:pt x="30669" y="367030"/>
                </a:lnTo>
                <a:lnTo>
                  <a:pt x="36199" y="382269"/>
                </a:lnTo>
                <a:lnTo>
                  <a:pt x="38853" y="394969"/>
                </a:lnTo>
                <a:lnTo>
                  <a:pt x="40132" y="407669"/>
                </a:lnTo>
                <a:lnTo>
                  <a:pt x="44085" y="405130"/>
                </a:lnTo>
                <a:lnTo>
                  <a:pt x="45233" y="393700"/>
                </a:lnTo>
                <a:lnTo>
                  <a:pt x="44304" y="381000"/>
                </a:lnTo>
                <a:lnTo>
                  <a:pt x="41275" y="368300"/>
                </a:lnTo>
                <a:lnTo>
                  <a:pt x="66675" y="368300"/>
                </a:lnTo>
                <a:lnTo>
                  <a:pt x="65786" y="365760"/>
                </a:lnTo>
                <a:lnTo>
                  <a:pt x="64770" y="363219"/>
                </a:lnTo>
                <a:lnTo>
                  <a:pt x="40132" y="363219"/>
                </a:lnTo>
                <a:lnTo>
                  <a:pt x="39243" y="359410"/>
                </a:lnTo>
                <a:lnTo>
                  <a:pt x="38608" y="356869"/>
                </a:lnTo>
                <a:lnTo>
                  <a:pt x="37973" y="355600"/>
                </a:lnTo>
                <a:lnTo>
                  <a:pt x="37464" y="353060"/>
                </a:lnTo>
                <a:lnTo>
                  <a:pt x="37591" y="350519"/>
                </a:lnTo>
                <a:lnTo>
                  <a:pt x="38353" y="347980"/>
                </a:lnTo>
                <a:close/>
              </a:path>
              <a:path w="455295" h="419100">
                <a:moveTo>
                  <a:pt x="70738" y="317500"/>
                </a:moveTo>
                <a:lnTo>
                  <a:pt x="57822" y="326389"/>
                </a:lnTo>
                <a:lnTo>
                  <a:pt x="62196" y="336550"/>
                </a:lnTo>
                <a:lnTo>
                  <a:pt x="66221" y="351789"/>
                </a:lnTo>
                <a:lnTo>
                  <a:pt x="67946" y="363219"/>
                </a:lnTo>
                <a:lnTo>
                  <a:pt x="68325" y="377189"/>
                </a:lnTo>
                <a:lnTo>
                  <a:pt x="72262" y="375919"/>
                </a:lnTo>
                <a:lnTo>
                  <a:pt x="73406" y="373380"/>
                </a:lnTo>
                <a:lnTo>
                  <a:pt x="73533" y="370839"/>
                </a:lnTo>
                <a:lnTo>
                  <a:pt x="72644" y="369569"/>
                </a:lnTo>
                <a:lnTo>
                  <a:pt x="95432" y="369569"/>
                </a:lnTo>
                <a:lnTo>
                  <a:pt x="96678" y="368300"/>
                </a:lnTo>
                <a:lnTo>
                  <a:pt x="87502" y="368300"/>
                </a:lnTo>
                <a:lnTo>
                  <a:pt x="85471" y="367030"/>
                </a:lnTo>
                <a:lnTo>
                  <a:pt x="85547" y="363219"/>
                </a:lnTo>
                <a:lnTo>
                  <a:pt x="73963" y="363219"/>
                </a:lnTo>
                <a:lnTo>
                  <a:pt x="74254" y="350519"/>
                </a:lnTo>
                <a:lnTo>
                  <a:pt x="72516" y="337819"/>
                </a:lnTo>
                <a:lnTo>
                  <a:pt x="104902" y="337819"/>
                </a:lnTo>
                <a:lnTo>
                  <a:pt x="103759" y="334010"/>
                </a:lnTo>
                <a:lnTo>
                  <a:pt x="103187" y="332739"/>
                </a:lnTo>
                <a:lnTo>
                  <a:pt x="71374" y="332739"/>
                </a:lnTo>
                <a:lnTo>
                  <a:pt x="71374" y="331469"/>
                </a:lnTo>
                <a:lnTo>
                  <a:pt x="70485" y="325119"/>
                </a:lnTo>
                <a:lnTo>
                  <a:pt x="69850" y="322580"/>
                </a:lnTo>
                <a:lnTo>
                  <a:pt x="69850" y="320039"/>
                </a:lnTo>
                <a:lnTo>
                  <a:pt x="70738" y="317500"/>
                </a:lnTo>
                <a:close/>
              </a:path>
              <a:path w="455295" h="419100">
                <a:moveTo>
                  <a:pt x="66675" y="368300"/>
                </a:moveTo>
                <a:lnTo>
                  <a:pt x="41275" y="368300"/>
                </a:lnTo>
                <a:lnTo>
                  <a:pt x="49530" y="369569"/>
                </a:lnTo>
                <a:lnTo>
                  <a:pt x="55752" y="370839"/>
                </a:lnTo>
                <a:lnTo>
                  <a:pt x="59944" y="372110"/>
                </a:lnTo>
                <a:lnTo>
                  <a:pt x="63246" y="374650"/>
                </a:lnTo>
                <a:lnTo>
                  <a:pt x="65659" y="374650"/>
                </a:lnTo>
                <a:lnTo>
                  <a:pt x="66928" y="373380"/>
                </a:lnTo>
                <a:lnTo>
                  <a:pt x="67690" y="372110"/>
                </a:lnTo>
                <a:lnTo>
                  <a:pt x="67563" y="370839"/>
                </a:lnTo>
                <a:lnTo>
                  <a:pt x="66675" y="368300"/>
                </a:lnTo>
                <a:close/>
              </a:path>
              <a:path w="455295" h="419100">
                <a:moveTo>
                  <a:pt x="36575" y="318769"/>
                </a:moveTo>
                <a:lnTo>
                  <a:pt x="34544" y="318769"/>
                </a:lnTo>
                <a:lnTo>
                  <a:pt x="29210" y="320039"/>
                </a:lnTo>
                <a:lnTo>
                  <a:pt x="20447" y="322580"/>
                </a:lnTo>
                <a:lnTo>
                  <a:pt x="20193" y="326389"/>
                </a:lnTo>
                <a:lnTo>
                  <a:pt x="28828" y="327660"/>
                </a:lnTo>
                <a:lnTo>
                  <a:pt x="34289" y="330200"/>
                </a:lnTo>
                <a:lnTo>
                  <a:pt x="36575" y="332739"/>
                </a:lnTo>
                <a:lnTo>
                  <a:pt x="0" y="369569"/>
                </a:lnTo>
                <a:lnTo>
                  <a:pt x="9525" y="370839"/>
                </a:lnTo>
                <a:lnTo>
                  <a:pt x="11937" y="367030"/>
                </a:lnTo>
                <a:lnTo>
                  <a:pt x="14732" y="363219"/>
                </a:lnTo>
                <a:lnTo>
                  <a:pt x="24168" y="353873"/>
                </a:lnTo>
                <a:lnTo>
                  <a:pt x="22987" y="351789"/>
                </a:lnTo>
                <a:lnTo>
                  <a:pt x="27368" y="350703"/>
                </a:lnTo>
                <a:lnTo>
                  <a:pt x="50633" y="327660"/>
                </a:lnTo>
                <a:lnTo>
                  <a:pt x="41401" y="327660"/>
                </a:lnTo>
                <a:lnTo>
                  <a:pt x="42545" y="325119"/>
                </a:lnTo>
                <a:lnTo>
                  <a:pt x="42290" y="322580"/>
                </a:lnTo>
                <a:lnTo>
                  <a:pt x="39877" y="320039"/>
                </a:lnTo>
                <a:lnTo>
                  <a:pt x="38481" y="320039"/>
                </a:lnTo>
                <a:lnTo>
                  <a:pt x="36575" y="318769"/>
                </a:lnTo>
                <a:close/>
              </a:path>
              <a:path w="455295" h="419100">
                <a:moveTo>
                  <a:pt x="112140" y="331469"/>
                </a:moveTo>
                <a:lnTo>
                  <a:pt x="111887" y="344169"/>
                </a:lnTo>
                <a:lnTo>
                  <a:pt x="87502" y="368300"/>
                </a:lnTo>
                <a:lnTo>
                  <a:pt x="96678" y="368300"/>
                </a:lnTo>
                <a:lnTo>
                  <a:pt x="131572" y="332739"/>
                </a:lnTo>
                <a:lnTo>
                  <a:pt x="112140" y="331469"/>
                </a:lnTo>
                <a:close/>
              </a:path>
              <a:path w="455295" h="419100">
                <a:moveTo>
                  <a:pt x="54737" y="359410"/>
                </a:moveTo>
                <a:lnTo>
                  <a:pt x="48895" y="360680"/>
                </a:lnTo>
                <a:lnTo>
                  <a:pt x="40132" y="363219"/>
                </a:lnTo>
                <a:lnTo>
                  <a:pt x="64770" y="363219"/>
                </a:lnTo>
                <a:lnTo>
                  <a:pt x="62230" y="360680"/>
                </a:lnTo>
                <a:lnTo>
                  <a:pt x="60071" y="360680"/>
                </a:lnTo>
                <a:lnTo>
                  <a:pt x="54737" y="359410"/>
                </a:lnTo>
                <a:close/>
              </a:path>
              <a:path w="455295" h="419100">
                <a:moveTo>
                  <a:pt x="85598" y="360680"/>
                </a:moveTo>
                <a:lnTo>
                  <a:pt x="73963" y="363219"/>
                </a:lnTo>
                <a:lnTo>
                  <a:pt x="85547" y="363219"/>
                </a:lnTo>
                <a:lnTo>
                  <a:pt x="85598" y="360680"/>
                </a:lnTo>
                <a:close/>
              </a:path>
              <a:path w="455295" h="419100">
                <a:moveTo>
                  <a:pt x="27368" y="350703"/>
                </a:moveTo>
                <a:lnTo>
                  <a:pt x="22987" y="351789"/>
                </a:lnTo>
                <a:lnTo>
                  <a:pt x="24168" y="353873"/>
                </a:lnTo>
                <a:lnTo>
                  <a:pt x="27368" y="350703"/>
                </a:lnTo>
                <a:close/>
              </a:path>
              <a:path w="455295" h="419100">
                <a:moveTo>
                  <a:pt x="104902" y="337819"/>
                </a:moveTo>
                <a:lnTo>
                  <a:pt x="82550" y="337819"/>
                </a:lnTo>
                <a:lnTo>
                  <a:pt x="92201" y="339089"/>
                </a:lnTo>
                <a:lnTo>
                  <a:pt x="96138" y="340360"/>
                </a:lnTo>
                <a:lnTo>
                  <a:pt x="99060" y="341630"/>
                </a:lnTo>
                <a:lnTo>
                  <a:pt x="101473" y="342900"/>
                </a:lnTo>
                <a:lnTo>
                  <a:pt x="103124" y="342900"/>
                </a:lnTo>
                <a:lnTo>
                  <a:pt x="105156" y="340360"/>
                </a:lnTo>
                <a:lnTo>
                  <a:pt x="105283" y="339089"/>
                </a:lnTo>
                <a:lnTo>
                  <a:pt x="104902" y="337819"/>
                </a:lnTo>
                <a:close/>
              </a:path>
              <a:path w="455295" h="419100">
                <a:moveTo>
                  <a:pt x="99187" y="327660"/>
                </a:moveTo>
                <a:lnTo>
                  <a:pt x="87502" y="327660"/>
                </a:lnTo>
                <a:lnTo>
                  <a:pt x="80772" y="330200"/>
                </a:lnTo>
                <a:lnTo>
                  <a:pt x="71374" y="332739"/>
                </a:lnTo>
                <a:lnTo>
                  <a:pt x="103187" y="332739"/>
                </a:lnTo>
                <a:lnTo>
                  <a:pt x="102615" y="331469"/>
                </a:lnTo>
                <a:lnTo>
                  <a:pt x="101219" y="330200"/>
                </a:lnTo>
                <a:lnTo>
                  <a:pt x="99187" y="327660"/>
                </a:lnTo>
                <a:close/>
              </a:path>
              <a:path w="455295" h="419100">
                <a:moveTo>
                  <a:pt x="62611" y="295910"/>
                </a:moveTo>
                <a:lnTo>
                  <a:pt x="62484" y="307339"/>
                </a:lnTo>
                <a:lnTo>
                  <a:pt x="41401" y="327660"/>
                </a:lnTo>
                <a:lnTo>
                  <a:pt x="50633" y="327660"/>
                </a:lnTo>
                <a:lnTo>
                  <a:pt x="81407" y="297180"/>
                </a:lnTo>
                <a:lnTo>
                  <a:pt x="62611" y="295910"/>
                </a:lnTo>
                <a:close/>
              </a:path>
              <a:path w="455295" h="419100">
                <a:moveTo>
                  <a:pt x="137160" y="215900"/>
                </a:moveTo>
                <a:lnTo>
                  <a:pt x="124656" y="226060"/>
                </a:lnTo>
                <a:lnTo>
                  <a:pt x="133473" y="233680"/>
                </a:lnTo>
                <a:lnTo>
                  <a:pt x="143763" y="243839"/>
                </a:lnTo>
                <a:lnTo>
                  <a:pt x="118999" y="269239"/>
                </a:lnTo>
                <a:lnTo>
                  <a:pt x="114259" y="278130"/>
                </a:lnTo>
                <a:lnTo>
                  <a:pt x="134152" y="298450"/>
                </a:lnTo>
                <a:lnTo>
                  <a:pt x="143620" y="307339"/>
                </a:lnTo>
                <a:lnTo>
                  <a:pt x="151130" y="316230"/>
                </a:lnTo>
                <a:lnTo>
                  <a:pt x="155701" y="303530"/>
                </a:lnTo>
                <a:lnTo>
                  <a:pt x="151511" y="299719"/>
                </a:lnTo>
                <a:lnTo>
                  <a:pt x="156056" y="295910"/>
                </a:lnTo>
                <a:lnTo>
                  <a:pt x="147320" y="295910"/>
                </a:lnTo>
                <a:lnTo>
                  <a:pt x="124078" y="273050"/>
                </a:lnTo>
                <a:lnTo>
                  <a:pt x="147955" y="248919"/>
                </a:lnTo>
                <a:lnTo>
                  <a:pt x="164518" y="248919"/>
                </a:lnTo>
                <a:lnTo>
                  <a:pt x="155956" y="240030"/>
                </a:lnTo>
                <a:lnTo>
                  <a:pt x="159906" y="236219"/>
                </a:lnTo>
                <a:lnTo>
                  <a:pt x="151764" y="236219"/>
                </a:lnTo>
                <a:lnTo>
                  <a:pt x="137668" y="222250"/>
                </a:lnTo>
                <a:lnTo>
                  <a:pt x="137160" y="215900"/>
                </a:lnTo>
                <a:close/>
              </a:path>
              <a:path w="455295" h="419100">
                <a:moveTo>
                  <a:pt x="193191" y="278130"/>
                </a:moveTo>
                <a:lnTo>
                  <a:pt x="177269" y="278130"/>
                </a:lnTo>
                <a:lnTo>
                  <a:pt x="189143" y="289560"/>
                </a:lnTo>
                <a:lnTo>
                  <a:pt x="198911" y="299719"/>
                </a:lnTo>
                <a:lnTo>
                  <a:pt x="206595" y="307339"/>
                </a:lnTo>
                <a:lnTo>
                  <a:pt x="212216" y="313689"/>
                </a:lnTo>
                <a:lnTo>
                  <a:pt x="214064" y="298450"/>
                </a:lnTo>
                <a:lnTo>
                  <a:pt x="207088" y="292100"/>
                </a:lnTo>
                <a:lnTo>
                  <a:pt x="196867" y="281939"/>
                </a:lnTo>
                <a:lnTo>
                  <a:pt x="193191" y="278130"/>
                </a:lnTo>
                <a:close/>
              </a:path>
              <a:path w="455295" h="419100">
                <a:moveTo>
                  <a:pt x="164518" y="248919"/>
                </a:moveTo>
                <a:lnTo>
                  <a:pt x="147955" y="248919"/>
                </a:lnTo>
                <a:lnTo>
                  <a:pt x="171196" y="271780"/>
                </a:lnTo>
                <a:lnTo>
                  <a:pt x="147320" y="295910"/>
                </a:lnTo>
                <a:lnTo>
                  <a:pt x="156056" y="295910"/>
                </a:lnTo>
                <a:lnTo>
                  <a:pt x="177269" y="278130"/>
                </a:lnTo>
                <a:lnTo>
                  <a:pt x="193191" y="278130"/>
                </a:lnTo>
                <a:lnTo>
                  <a:pt x="183387" y="267969"/>
                </a:lnTo>
                <a:lnTo>
                  <a:pt x="187140" y="264160"/>
                </a:lnTo>
                <a:lnTo>
                  <a:pt x="179197" y="264160"/>
                </a:lnTo>
                <a:lnTo>
                  <a:pt x="164518" y="248919"/>
                </a:lnTo>
                <a:close/>
              </a:path>
              <a:path w="455295" h="419100">
                <a:moveTo>
                  <a:pt x="196843" y="215900"/>
                </a:moveTo>
                <a:lnTo>
                  <a:pt x="180975" y="215900"/>
                </a:lnTo>
                <a:lnTo>
                  <a:pt x="204215" y="238760"/>
                </a:lnTo>
                <a:lnTo>
                  <a:pt x="179197" y="264160"/>
                </a:lnTo>
                <a:lnTo>
                  <a:pt x="187140" y="264160"/>
                </a:lnTo>
                <a:lnTo>
                  <a:pt x="208407" y="242569"/>
                </a:lnTo>
                <a:lnTo>
                  <a:pt x="218821" y="242569"/>
                </a:lnTo>
                <a:lnTo>
                  <a:pt x="220599" y="238760"/>
                </a:lnTo>
                <a:lnTo>
                  <a:pt x="216915" y="236219"/>
                </a:lnTo>
                <a:lnTo>
                  <a:pt x="213613" y="232410"/>
                </a:lnTo>
                <a:lnTo>
                  <a:pt x="196843" y="215900"/>
                </a:lnTo>
                <a:close/>
              </a:path>
              <a:path w="455295" h="419100">
                <a:moveTo>
                  <a:pt x="218821" y="242569"/>
                </a:moveTo>
                <a:lnTo>
                  <a:pt x="208407" y="242569"/>
                </a:lnTo>
                <a:lnTo>
                  <a:pt x="215264" y="250189"/>
                </a:lnTo>
                <a:lnTo>
                  <a:pt x="218821" y="242569"/>
                </a:lnTo>
                <a:close/>
              </a:path>
              <a:path w="455295" h="419100">
                <a:moveTo>
                  <a:pt x="256783" y="193039"/>
                </a:moveTo>
                <a:lnTo>
                  <a:pt x="244202" y="193039"/>
                </a:lnTo>
                <a:lnTo>
                  <a:pt x="253280" y="204469"/>
                </a:lnTo>
                <a:lnTo>
                  <a:pt x="260433" y="215900"/>
                </a:lnTo>
                <a:lnTo>
                  <a:pt x="265653" y="227330"/>
                </a:lnTo>
                <a:lnTo>
                  <a:pt x="268930" y="238760"/>
                </a:lnTo>
                <a:lnTo>
                  <a:pt x="270256" y="250189"/>
                </a:lnTo>
                <a:lnTo>
                  <a:pt x="274553" y="241300"/>
                </a:lnTo>
                <a:lnTo>
                  <a:pt x="273531" y="229869"/>
                </a:lnTo>
                <a:lnTo>
                  <a:pt x="270384" y="218439"/>
                </a:lnTo>
                <a:lnTo>
                  <a:pt x="264637" y="204469"/>
                </a:lnTo>
                <a:lnTo>
                  <a:pt x="257880" y="194310"/>
                </a:lnTo>
                <a:lnTo>
                  <a:pt x="256783" y="193039"/>
                </a:lnTo>
                <a:close/>
              </a:path>
              <a:path w="455295" h="419100">
                <a:moveTo>
                  <a:pt x="189102" y="201930"/>
                </a:moveTo>
                <a:lnTo>
                  <a:pt x="174878" y="203200"/>
                </a:lnTo>
                <a:lnTo>
                  <a:pt x="176402" y="212089"/>
                </a:lnTo>
                <a:lnTo>
                  <a:pt x="151764" y="236219"/>
                </a:lnTo>
                <a:lnTo>
                  <a:pt x="159906" y="236219"/>
                </a:lnTo>
                <a:lnTo>
                  <a:pt x="180975" y="215900"/>
                </a:lnTo>
                <a:lnTo>
                  <a:pt x="196843" y="215900"/>
                </a:lnTo>
                <a:lnTo>
                  <a:pt x="189102" y="208280"/>
                </a:lnTo>
                <a:lnTo>
                  <a:pt x="189102" y="201930"/>
                </a:lnTo>
                <a:close/>
              </a:path>
              <a:path w="455295" h="419100">
                <a:moveTo>
                  <a:pt x="278384" y="140969"/>
                </a:moveTo>
                <a:lnTo>
                  <a:pt x="262255" y="140969"/>
                </a:lnTo>
                <a:lnTo>
                  <a:pt x="266446" y="146050"/>
                </a:lnTo>
                <a:lnTo>
                  <a:pt x="270256" y="149860"/>
                </a:lnTo>
                <a:lnTo>
                  <a:pt x="273558" y="153669"/>
                </a:lnTo>
                <a:lnTo>
                  <a:pt x="259461" y="167639"/>
                </a:lnTo>
                <a:lnTo>
                  <a:pt x="254470" y="177800"/>
                </a:lnTo>
                <a:lnTo>
                  <a:pt x="262409" y="185419"/>
                </a:lnTo>
                <a:lnTo>
                  <a:pt x="271559" y="194310"/>
                </a:lnTo>
                <a:lnTo>
                  <a:pt x="276556" y="199389"/>
                </a:lnTo>
                <a:lnTo>
                  <a:pt x="291628" y="214630"/>
                </a:lnTo>
                <a:lnTo>
                  <a:pt x="300609" y="223519"/>
                </a:lnTo>
                <a:lnTo>
                  <a:pt x="305562" y="213360"/>
                </a:lnTo>
                <a:lnTo>
                  <a:pt x="292900" y="200660"/>
                </a:lnTo>
                <a:lnTo>
                  <a:pt x="289813" y="200660"/>
                </a:lnTo>
                <a:lnTo>
                  <a:pt x="289751" y="197500"/>
                </a:lnTo>
                <a:lnTo>
                  <a:pt x="263778" y="171450"/>
                </a:lnTo>
                <a:lnTo>
                  <a:pt x="281857" y="163830"/>
                </a:lnTo>
                <a:lnTo>
                  <a:pt x="293173" y="163830"/>
                </a:lnTo>
                <a:lnTo>
                  <a:pt x="292226" y="161289"/>
                </a:lnTo>
                <a:lnTo>
                  <a:pt x="289687" y="161289"/>
                </a:lnTo>
                <a:lnTo>
                  <a:pt x="288798" y="157480"/>
                </a:lnTo>
                <a:lnTo>
                  <a:pt x="289969" y="157235"/>
                </a:lnTo>
                <a:lnTo>
                  <a:pt x="285241" y="149860"/>
                </a:lnTo>
                <a:lnTo>
                  <a:pt x="290165" y="144780"/>
                </a:lnTo>
                <a:lnTo>
                  <a:pt x="281559" y="144780"/>
                </a:lnTo>
                <a:lnTo>
                  <a:pt x="278384" y="140969"/>
                </a:lnTo>
                <a:close/>
              </a:path>
              <a:path w="455295" h="419100">
                <a:moveTo>
                  <a:pt x="245999" y="113030"/>
                </a:moveTo>
                <a:lnTo>
                  <a:pt x="238378" y="113030"/>
                </a:lnTo>
                <a:lnTo>
                  <a:pt x="233045" y="114300"/>
                </a:lnTo>
                <a:lnTo>
                  <a:pt x="225298" y="116839"/>
                </a:lnTo>
                <a:lnTo>
                  <a:pt x="225678" y="120650"/>
                </a:lnTo>
                <a:lnTo>
                  <a:pt x="231775" y="121919"/>
                </a:lnTo>
                <a:lnTo>
                  <a:pt x="235712" y="121919"/>
                </a:lnTo>
                <a:lnTo>
                  <a:pt x="240030" y="124460"/>
                </a:lnTo>
                <a:lnTo>
                  <a:pt x="241681" y="124460"/>
                </a:lnTo>
                <a:lnTo>
                  <a:pt x="242950" y="125730"/>
                </a:lnTo>
                <a:lnTo>
                  <a:pt x="217550" y="151130"/>
                </a:lnTo>
                <a:lnTo>
                  <a:pt x="205359" y="154939"/>
                </a:lnTo>
                <a:lnTo>
                  <a:pt x="209514" y="158750"/>
                </a:lnTo>
                <a:lnTo>
                  <a:pt x="217500" y="167639"/>
                </a:lnTo>
                <a:lnTo>
                  <a:pt x="225943" y="176530"/>
                </a:lnTo>
                <a:lnTo>
                  <a:pt x="234748" y="189230"/>
                </a:lnTo>
                <a:lnTo>
                  <a:pt x="231624" y="204469"/>
                </a:lnTo>
                <a:lnTo>
                  <a:pt x="229108" y="212089"/>
                </a:lnTo>
                <a:lnTo>
                  <a:pt x="242315" y="212089"/>
                </a:lnTo>
                <a:lnTo>
                  <a:pt x="240919" y="207010"/>
                </a:lnTo>
                <a:lnTo>
                  <a:pt x="239775" y="199389"/>
                </a:lnTo>
                <a:lnTo>
                  <a:pt x="244202" y="193039"/>
                </a:lnTo>
                <a:lnTo>
                  <a:pt x="256783" y="193039"/>
                </a:lnTo>
                <a:lnTo>
                  <a:pt x="249107" y="184150"/>
                </a:lnTo>
                <a:lnTo>
                  <a:pt x="241659" y="175260"/>
                </a:lnTo>
                <a:lnTo>
                  <a:pt x="232537" y="166369"/>
                </a:lnTo>
                <a:lnTo>
                  <a:pt x="221741" y="154939"/>
                </a:lnTo>
                <a:lnTo>
                  <a:pt x="255964" y="120650"/>
                </a:lnTo>
                <a:lnTo>
                  <a:pt x="247523" y="120650"/>
                </a:lnTo>
                <a:lnTo>
                  <a:pt x="248665" y="118110"/>
                </a:lnTo>
                <a:lnTo>
                  <a:pt x="248412" y="115569"/>
                </a:lnTo>
                <a:lnTo>
                  <a:pt x="246887" y="114300"/>
                </a:lnTo>
                <a:lnTo>
                  <a:pt x="245999" y="113030"/>
                </a:lnTo>
                <a:close/>
              </a:path>
              <a:path w="455295" h="419100">
                <a:moveTo>
                  <a:pt x="289751" y="197500"/>
                </a:moveTo>
                <a:lnTo>
                  <a:pt x="289813" y="200660"/>
                </a:lnTo>
                <a:lnTo>
                  <a:pt x="291591" y="199347"/>
                </a:lnTo>
                <a:lnTo>
                  <a:pt x="289751" y="197500"/>
                </a:lnTo>
                <a:close/>
              </a:path>
              <a:path w="455295" h="419100">
                <a:moveTo>
                  <a:pt x="291591" y="199347"/>
                </a:moveTo>
                <a:lnTo>
                  <a:pt x="289813" y="200660"/>
                </a:lnTo>
                <a:lnTo>
                  <a:pt x="292900" y="200660"/>
                </a:lnTo>
                <a:lnTo>
                  <a:pt x="291591" y="199347"/>
                </a:lnTo>
                <a:close/>
              </a:path>
              <a:path w="455295" h="419100">
                <a:moveTo>
                  <a:pt x="293173" y="163830"/>
                </a:moveTo>
                <a:lnTo>
                  <a:pt x="281857" y="163830"/>
                </a:lnTo>
                <a:lnTo>
                  <a:pt x="286903" y="175260"/>
                </a:lnTo>
                <a:lnTo>
                  <a:pt x="289560" y="187960"/>
                </a:lnTo>
                <a:lnTo>
                  <a:pt x="289751" y="197500"/>
                </a:lnTo>
                <a:lnTo>
                  <a:pt x="291591" y="199347"/>
                </a:lnTo>
                <a:lnTo>
                  <a:pt x="294973" y="196850"/>
                </a:lnTo>
                <a:lnTo>
                  <a:pt x="296610" y="182880"/>
                </a:lnTo>
                <a:lnTo>
                  <a:pt x="295539" y="170180"/>
                </a:lnTo>
                <a:lnTo>
                  <a:pt x="293173" y="163830"/>
                </a:lnTo>
                <a:close/>
              </a:path>
              <a:path w="455295" h="419100">
                <a:moveTo>
                  <a:pt x="217932" y="173989"/>
                </a:moveTo>
                <a:lnTo>
                  <a:pt x="209550" y="173989"/>
                </a:lnTo>
                <a:lnTo>
                  <a:pt x="202184" y="176530"/>
                </a:lnTo>
                <a:lnTo>
                  <a:pt x="202437" y="180339"/>
                </a:lnTo>
                <a:lnTo>
                  <a:pt x="208787" y="181610"/>
                </a:lnTo>
                <a:lnTo>
                  <a:pt x="213868" y="182880"/>
                </a:lnTo>
                <a:lnTo>
                  <a:pt x="217550" y="185419"/>
                </a:lnTo>
                <a:lnTo>
                  <a:pt x="222250" y="189230"/>
                </a:lnTo>
                <a:lnTo>
                  <a:pt x="224916" y="189230"/>
                </a:lnTo>
                <a:lnTo>
                  <a:pt x="225806" y="186689"/>
                </a:lnTo>
                <a:lnTo>
                  <a:pt x="226695" y="182880"/>
                </a:lnTo>
                <a:lnTo>
                  <a:pt x="226313" y="180339"/>
                </a:lnTo>
                <a:lnTo>
                  <a:pt x="224789" y="177800"/>
                </a:lnTo>
                <a:lnTo>
                  <a:pt x="223265" y="176530"/>
                </a:lnTo>
                <a:lnTo>
                  <a:pt x="220980" y="175260"/>
                </a:lnTo>
                <a:lnTo>
                  <a:pt x="217932" y="173989"/>
                </a:lnTo>
                <a:close/>
              </a:path>
              <a:path w="455295" h="419100">
                <a:moveTo>
                  <a:pt x="316379" y="133350"/>
                </a:moveTo>
                <a:lnTo>
                  <a:pt x="301244" y="133350"/>
                </a:lnTo>
                <a:lnTo>
                  <a:pt x="334645" y="167639"/>
                </a:lnTo>
                <a:lnTo>
                  <a:pt x="334899" y="167639"/>
                </a:lnTo>
                <a:lnTo>
                  <a:pt x="334518" y="168910"/>
                </a:lnTo>
                <a:lnTo>
                  <a:pt x="334010" y="168910"/>
                </a:lnTo>
                <a:lnTo>
                  <a:pt x="328930" y="172719"/>
                </a:lnTo>
                <a:lnTo>
                  <a:pt x="319150" y="180339"/>
                </a:lnTo>
                <a:lnTo>
                  <a:pt x="322834" y="184150"/>
                </a:lnTo>
                <a:lnTo>
                  <a:pt x="330326" y="180339"/>
                </a:lnTo>
                <a:lnTo>
                  <a:pt x="337058" y="179069"/>
                </a:lnTo>
                <a:lnTo>
                  <a:pt x="343693" y="179069"/>
                </a:lnTo>
                <a:lnTo>
                  <a:pt x="345694" y="175260"/>
                </a:lnTo>
                <a:lnTo>
                  <a:pt x="347090" y="171450"/>
                </a:lnTo>
                <a:lnTo>
                  <a:pt x="347090" y="165100"/>
                </a:lnTo>
                <a:lnTo>
                  <a:pt x="345694" y="162560"/>
                </a:lnTo>
                <a:lnTo>
                  <a:pt x="316379" y="133350"/>
                </a:lnTo>
                <a:close/>
              </a:path>
              <a:path w="455295" h="419100">
                <a:moveTo>
                  <a:pt x="343693" y="179069"/>
                </a:moveTo>
                <a:lnTo>
                  <a:pt x="337058" y="179069"/>
                </a:lnTo>
                <a:lnTo>
                  <a:pt x="343026" y="180339"/>
                </a:lnTo>
                <a:lnTo>
                  <a:pt x="343693" y="179069"/>
                </a:lnTo>
                <a:close/>
              </a:path>
              <a:path w="455295" h="419100">
                <a:moveTo>
                  <a:pt x="312420" y="153669"/>
                </a:moveTo>
                <a:lnTo>
                  <a:pt x="308863" y="153669"/>
                </a:lnTo>
                <a:lnTo>
                  <a:pt x="300989" y="154939"/>
                </a:lnTo>
                <a:lnTo>
                  <a:pt x="289969" y="157235"/>
                </a:lnTo>
                <a:lnTo>
                  <a:pt x="291753" y="160019"/>
                </a:lnTo>
                <a:lnTo>
                  <a:pt x="292226" y="161289"/>
                </a:lnTo>
                <a:lnTo>
                  <a:pt x="299465" y="161289"/>
                </a:lnTo>
                <a:lnTo>
                  <a:pt x="307213" y="163830"/>
                </a:lnTo>
                <a:lnTo>
                  <a:pt x="312800" y="166369"/>
                </a:lnTo>
                <a:lnTo>
                  <a:pt x="317753" y="168910"/>
                </a:lnTo>
                <a:lnTo>
                  <a:pt x="320928" y="168910"/>
                </a:lnTo>
                <a:lnTo>
                  <a:pt x="323214" y="166369"/>
                </a:lnTo>
                <a:lnTo>
                  <a:pt x="323469" y="165100"/>
                </a:lnTo>
                <a:lnTo>
                  <a:pt x="322452" y="160019"/>
                </a:lnTo>
                <a:lnTo>
                  <a:pt x="321563" y="158750"/>
                </a:lnTo>
                <a:lnTo>
                  <a:pt x="318388" y="154939"/>
                </a:lnTo>
                <a:lnTo>
                  <a:pt x="315849" y="154939"/>
                </a:lnTo>
                <a:lnTo>
                  <a:pt x="312420" y="153669"/>
                </a:lnTo>
                <a:close/>
              </a:path>
              <a:path w="455295" h="419100">
                <a:moveTo>
                  <a:pt x="280924" y="105410"/>
                </a:moveTo>
                <a:lnTo>
                  <a:pt x="279526" y="115569"/>
                </a:lnTo>
                <a:lnTo>
                  <a:pt x="232283" y="162560"/>
                </a:lnTo>
                <a:lnTo>
                  <a:pt x="241808" y="163830"/>
                </a:lnTo>
                <a:lnTo>
                  <a:pt x="244221" y="160019"/>
                </a:lnTo>
                <a:lnTo>
                  <a:pt x="246887" y="156210"/>
                </a:lnTo>
                <a:lnTo>
                  <a:pt x="250062" y="153669"/>
                </a:lnTo>
                <a:lnTo>
                  <a:pt x="262255" y="140969"/>
                </a:lnTo>
                <a:lnTo>
                  <a:pt x="278384" y="140969"/>
                </a:lnTo>
                <a:lnTo>
                  <a:pt x="274700" y="137160"/>
                </a:lnTo>
                <a:lnTo>
                  <a:pt x="270256" y="133350"/>
                </a:lnTo>
                <a:lnTo>
                  <a:pt x="296799" y="106680"/>
                </a:lnTo>
                <a:lnTo>
                  <a:pt x="280924" y="105410"/>
                </a:lnTo>
                <a:close/>
              </a:path>
              <a:path w="455295" h="419100">
                <a:moveTo>
                  <a:pt x="289969" y="157235"/>
                </a:moveTo>
                <a:lnTo>
                  <a:pt x="288798" y="157480"/>
                </a:lnTo>
                <a:lnTo>
                  <a:pt x="289687" y="161289"/>
                </a:lnTo>
                <a:lnTo>
                  <a:pt x="292226" y="161289"/>
                </a:lnTo>
                <a:lnTo>
                  <a:pt x="291753" y="160019"/>
                </a:lnTo>
                <a:lnTo>
                  <a:pt x="289969" y="157235"/>
                </a:lnTo>
                <a:close/>
              </a:path>
              <a:path w="455295" h="419100">
                <a:moveTo>
                  <a:pt x="356615" y="85089"/>
                </a:moveTo>
                <a:lnTo>
                  <a:pt x="365007" y="92710"/>
                </a:lnTo>
                <a:lnTo>
                  <a:pt x="377069" y="95250"/>
                </a:lnTo>
                <a:lnTo>
                  <a:pt x="389473" y="100330"/>
                </a:lnTo>
                <a:lnTo>
                  <a:pt x="387521" y="111760"/>
                </a:lnTo>
                <a:lnTo>
                  <a:pt x="382367" y="127000"/>
                </a:lnTo>
                <a:lnTo>
                  <a:pt x="376577" y="138430"/>
                </a:lnTo>
                <a:lnTo>
                  <a:pt x="370586" y="148589"/>
                </a:lnTo>
                <a:lnTo>
                  <a:pt x="375450" y="149860"/>
                </a:lnTo>
                <a:lnTo>
                  <a:pt x="381125" y="142239"/>
                </a:lnTo>
                <a:lnTo>
                  <a:pt x="387631" y="132080"/>
                </a:lnTo>
                <a:lnTo>
                  <a:pt x="395612" y="116839"/>
                </a:lnTo>
                <a:lnTo>
                  <a:pt x="399824" y="104139"/>
                </a:lnTo>
                <a:lnTo>
                  <a:pt x="403689" y="92710"/>
                </a:lnTo>
                <a:lnTo>
                  <a:pt x="413990" y="88900"/>
                </a:lnTo>
                <a:lnTo>
                  <a:pt x="420556" y="86360"/>
                </a:lnTo>
                <a:lnTo>
                  <a:pt x="371326" y="86360"/>
                </a:lnTo>
                <a:lnTo>
                  <a:pt x="356615" y="85089"/>
                </a:lnTo>
                <a:close/>
              </a:path>
              <a:path w="455295" h="419100">
                <a:moveTo>
                  <a:pt x="311150" y="121919"/>
                </a:moveTo>
                <a:lnTo>
                  <a:pt x="297052" y="121919"/>
                </a:lnTo>
                <a:lnTo>
                  <a:pt x="296925" y="129539"/>
                </a:lnTo>
                <a:lnTo>
                  <a:pt x="281559" y="144780"/>
                </a:lnTo>
                <a:lnTo>
                  <a:pt x="290165" y="144780"/>
                </a:lnTo>
                <a:lnTo>
                  <a:pt x="301244" y="133350"/>
                </a:lnTo>
                <a:lnTo>
                  <a:pt x="316379" y="133350"/>
                </a:lnTo>
                <a:lnTo>
                  <a:pt x="310007" y="127000"/>
                </a:lnTo>
                <a:lnTo>
                  <a:pt x="311150" y="121919"/>
                </a:lnTo>
                <a:close/>
              </a:path>
              <a:path w="455295" h="419100">
                <a:moveTo>
                  <a:pt x="269621" y="88900"/>
                </a:moveTo>
                <a:lnTo>
                  <a:pt x="269366" y="99060"/>
                </a:lnTo>
                <a:lnTo>
                  <a:pt x="247523" y="120650"/>
                </a:lnTo>
                <a:lnTo>
                  <a:pt x="255964" y="120650"/>
                </a:lnTo>
                <a:lnTo>
                  <a:pt x="286385" y="90169"/>
                </a:lnTo>
                <a:lnTo>
                  <a:pt x="269621" y="88900"/>
                </a:lnTo>
                <a:close/>
              </a:path>
              <a:path w="455295" h="419100">
                <a:moveTo>
                  <a:pt x="340613" y="11430"/>
                </a:moveTo>
                <a:lnTo>
                  <a:pt x="324231" y="17780"/>
                </a:lnTo>
                <a:lnTo>
                  <a:pt x="329691" y="22860"/>
                </a:lnTo>
                <a:lnTo>
                  <a:pt x="333248" y="26669"/>
                </a:lnTo>
                <a:lnTo>
                  <a:pt x="335025" y="27939"/>
                </a:lnTo>
                <a:lnTo>
                  <a:pt x="344805" y="38100"/>
                </a:lnTo>
                <a:lnTo>
                  <a:pt x="323596" y="58419"/>
                </a:lnTo>
                <a:lnTo>
                  <a:pt x="312165" y="63500"/>
                </a:lnTo>
                <a:lnTo>
                  <a:pt x="317178" y="67310"/>
                </a:lnTo>
                <a:lnTo>
                  <a:pt x="339851" y="90169"/>
                </a:lnTo>
                <a:lnTo>
                  <a:pt x="343408" y="93980"/>
                </a:lnTo>
                <a:lnTo>
                  <a:pt x="347980" y="99060"/>
                </a:lnTo>
                <a:lnTo>
                  <a:pt x="353695" y="87630"/>
                </a:lnTo>
                <a:lnTo>
                  <a:pt x="351027" y="85089"/>
                </a:lnTo>
                <a:lnTo>
                  <a:pt x="355390" y="81280"/>
                </a:lnTo>
                <a:lnTo>
                  <a:pt x="346837" y="81280"/>
                </a:lnTo>
                <a:lnTo>
                  <a:pt x="328549" y="62230"/>
                </a:lnTo>
                <a:lnTo>
                  <a:pt x="349123" y="41910"/>
                </a:lnTo>
                <a:lnTo>
                  <a:pt x="364526" y="41910"/>
                </a:lnTo>
                <a:lnTo>
                  <a:pt x="356743" y="34289"/>
                </a:lnTo>
                <a:lnTo>
                  <a:pt x="360485" y="30480"/>
                </a:lnTo>
                <a:lnTo>
                  <a:pt x="352425" y="30480"/>
                </a:lnTo>
                <a:lnTo>
                  <a:pt x="340487" y="17780"/>
                </a:lnTo>
                <a:lnTo>
                  <a:pt x="340613" y="11430"/>
                </a:lnTo>
                <a:close/>
              </a:path>
              <a:path w="455295" h="419100">
                <a:moveTo>
                  <a:pt x="386105" y="66039"/>
                </a:moveTo>
                <a:lnTo>
                  <a:pt x="372841" y="66039"/>
                </a:lnTo>
                <a:lnTo>
                  <a:pt x="381401" y="77469"/>
                </a:lnTo>
                <a:lnTo>
                  <a:pt x="383067" y="86360"/>
                </a:lnTo>
                <a:lnTo>
                  <a:pt x="420556" y="86360"/>
                </a:lnTo>
                <a:lnTo>
                  <a:pt x="430407" y="82550"/>
                </a:lnTo>
                <a:lnTo>
                  <a:pt x="434715" y="80010"/>
                </a:lnTo>
                <a:lnTo>
                  <a:pt x="404967" y="80010"/>
                </a:lnTo>
                <a:lnTo>
                  <a:pt x="393702" y="77469"/>
                </a:lnTo>
                <a:lnTo>
                  <a:pt x="387106" y="67310"/>
                </a:lnTo>
                <a:lnTo>
                  <a:pt x="386105" y="66039"/>
                </a:lnTo>
                <a:close/>
              </a:path>
              <a:path w="455295" h="419100">
                <a:moveTo>
                  <a:pt x="364526" y="41910"/>
                </a:moveTo>
                <a:lnTo>
                  <a:pt x="349123" y="41910"/>
                </a:lnTo>
                <a:lnTo>
                  <a:pt x="367284" y="59689"/>
                </a:lnTo>
                <a:lnTo>
                  <a:pt x="346837" y="81280"/>
                </a:lnTo>
                <a:lnTo>
                  <a:pt x="355390" y="81280"/>
                </a:lnTo>
                <a:lnTo>
                  <a:pt x="372841" y="66039"/>
                </a:lnTo>
                <a:lnTo>
                  <a:pt x="386105" y="66039"/>
                </a:lnTo>
                <a:lnTo>
                  <a:pt x="379095" y="57150"/>
                </a:lnTo>
                <a:lnTo>
                  <a:pt x="384115" y="52069"/>
                </a:lnTo>
                <a:lnTo>
                  <a:pt x="374903" y="52069"/>
                </a:lnTo>
                <a:lnTo>
                  <a:pt x="364526" y="41910"/>
                </a:lnTo>
                <a:close/>
              </a:path>
              <a:path w="455295" h="419100">
                <a:moveTo>
                  <a:pt x="454913" y="53339"/>
                </a:moveTo>
                <a:lnTo>
                  <a:pt x="447353" y="54610"/>
                </a:lnTo>
                <a:lnTo>
                  <a:pt x="438285" y="62230"/>
                </a:lnTo>
                <a:lnTo>
                  <a:pt x="428094" y="69850"/>
                </a:lnTo>
                <a:lnTo>
                  <a:pt x="415993" y="77469"/>
                </a:lnTo>
                <a:lnTo>
                  <a:pt x="404967" y="80010"/>
                </a:lnTo>
                <a:lnTo>
                  <a:pt x="434715" y="80010"/>
                </a:lnTo>
                <a:lnTo>
                  <a:pt x="441178" y="76200"/>
                </a:lnTo>
                <a:lnTo>
                  <a:pt x="453009" y="67310"/>
                </a:lnTo>
                <a:lnTo>
                  <a:pt x="450976" y="64769"/>
                </a:lnTo>
                <a:lnTo>
                  <a:pt x="451612" y="59689"/>
                </a:lnTo>
                <a:lnTo>
                  <a:pt x="454913" y="53339"/>
                </a:lnTo>
                <a:close/>
              </a:path>
              <a:path w="455295" h="419100">
                <a:moveTo>
                  <a:pt x="392527" y="12700"/>
                </a:moveTo>
                <a:lnTo>
                  <a:pt x="377951" y="12700"/>
                </a:lnTo>
                <a:lnTo>
                  <a:pt x="396113" y="31750"/>
                </a:lnTo>
                <a:lnTo>
                  <a:pt x="374903" y="52069"/>
                </a:lnTo>
                <a:lnTo>
                  <a:pt x="384115" y="52069"/>
                </a:lnTo>
                <a:lnTo>
                  <a:pt x="400431" y="35560"/>
                </a:lnTo>
                <a:lnTo>
                  <a:pt x="406542" y="35560"/>
                </a:lnTo>
                <a:lnTo>
                  <a:pt x="409956" y="29210"/>
                </a:lnTo>
                <a:lnTo>
                  <a:pt x="406019" y="25400"/>
                </a:lnTo>
                <a:lnTo>
                  <a:pt x="402844" y="22860"/>
                </a:lnTo>
                <a:lnTo>
                  <a:pt x="392527" y="12700"/>
                </a:lnTo>
                <a:close/>
              </a:path>
              <a:path w="455295" h="419100">
                <a:moveTo>
                  <a:pt x="406542" y="35560"/>
                </a:moveTo>
                <a:lnTo>
                  <a:pt x="400431" y="35560"/>
                </a:lnTo>
                <a:lnTo>
                  <a:pt x="404495" y="39369"/>
                </a:lnTo>
                <a:lnTo>
                  <a:pt x="406542" y="35560"/>
                </a:lnTo>
                <a:close/>
              </a:path>
              <a:path w="455295" h="419100">
                <a:moveTo>
                  <a:pt x="385572" y="0"/>
                </a:moveTo>
                <a:lnTo>
                  <a:pt x="372237" y="2540"/>
                </a:lnTo>
                <a:lnTo>
                  <a:pt x="373380" y="8890"/>
                </a:lnTo>
                <a:lnTo>
                  <a:pt x="352425" y="30480"/>
                </a:lnTo>
                <a:lnTo>
                  <a:pt x="360485" y="30480"/>
                </a:lnTo>
                <a:lnTo>
                  <a:pt x="377951" y="12700"/>
                </a:lnTo>
                <a:lnTo>
                  <a:pt x="392527" y="12700"/>
                </a:lnTo>
                <a:lnTo>
                  <a:pt x="386080" y="6350"/>
                </a:lnTo>
                <a:lnTo>
                  <a:pt x="38557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4646" y="3928533"/>
            <a:ext cx="763399" cy="105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99202" y="3921421"/>
            <a:ext cx="663828" cy="91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63600" y="3906519"/>
            <a:ext cx="897218" cy="1195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22007" y="3920743"/>
            <a:ext cx="702183" cy="917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70938" y="1637523"/>
            <a:ext cx="43408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卒中患者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年致残的独立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相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关因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素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多元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gi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sz="14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回归</a:t>
            </a:r>
            <a:r>
              <a:rPr sz="14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1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析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7" y="1761937"/>
            <a:ext cx="184666" cy="2501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卒中患者5年致残风险的OR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74469" y="3788833"/>
            <a:ext cx="6854190" cy="0"/>
          </a:xfrm>
          <a:custGeom>
            <a:avLst/>
            <a:gdLst/>
            <a:ahLst/>
            <a:cxnLst/>
            <a:rect l="l" t="t" r="r" b="b"/>
            <a:pathLst>
              <a:path w="6854190">
                <a:moveTo>
                  <a:pt x="0" y="0"/>
                </a:moveTo>
                <a:lnTo>
                  <a:pt x="6854189" y="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439416" y="3317232"/>
            <a:ext cx="666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＜0.0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0938" y="2691376"/>
            <a:ext cx="666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＜0.0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35805" y="3368893"/>
            <a:ext cx="6661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P＜0.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6354" y="2953843"/>
            <a:ext cx="6267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0.0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16445" y="2656832"/>
            <a:ext cx="666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＜0.0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26806" y="2113949"/>
            <a:ext cx="666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＜0.0</a:t>
            </a:r>
            <a:r>
              <a:rPr sz="12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8480" y="5364221"/>
            <a:ext cx="79387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7595">
              <a:lnSpc>
                <a:spcPct val="100000"/>
              </a:lnSpc>
              <a:tabLst>
                <a:tab pos="136398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•	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在全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56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家医院共纳入了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893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例符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合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WHO诊断标准，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岁以上的缺血性卒中患者，进行一项全国性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36398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的调查研究，以调查卒中后致残</a:t>
            </a:r>
            <a:r>
              <a:rPr sz="1200" b="1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年发生率以及相关因素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indent="1064895">
              <a:lnSpc>
                <a:spcPct val="100000"/>
              </a:lnSpc>
              <a:tabLst>
                <a:tab pos="1363980" algn="l"/>
              </a:tabLst>
            </a:pPr>
            <a:r>
              <a:rPr sz="1200" dirty="0">
                <a:latin typeface="Arial" panose="020B0604020202020204"/>
                <a:cs typeface="Arial" panose="020B0604020202020204"/>
              </a:rPr>
              <a:t>•	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研究结果显示，</a:t>
            </a:r>
            <a:r>
              <a:rPr sz="12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5年致残率的发生率为45</a:t>
            </a:r>
            <a:r>
              <a:rPr sz="120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1200" b="1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，卒中后抑郁与卒中后致残具有显著相关性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spc="-13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an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sz="1200" spc="-2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, et</a:t>
            </a:r>
            <a:r>
              <a:rPr sz="12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l.</a:t>
            </a:r>
            <a:r>
              <a:rPr sz="12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PL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oS</a:t>
            </a:r>
            <a:r>
              <a:rPr sz="12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e.</a:t>
            </a:r>
            <a:r>
              <a:rPr sz="12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;1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:e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53</a:t>
            </a:r>
            <a:r>
              <a:rPr sz="12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41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66080" y="2170005"/>
            <a:ext cx="991235" cy="2350347"/>
          </a:xfrm>
          <a:custGeom>
            <a:avLst/>
            <a:gdLst/>
            <a:ahLst/>
            <a:cxnLst/>
            <a:rect l="l" t="t" r="r" b="b"/>
            <a:pathLst>
              <a:path w="991235" h="1762760">
                <a:moveTo>
                  <a:pt x="0" y="1762760"/>
                </a:moveTo>
                <a:lnTo>
                  <a:pt x="991235" y="1762760"/>
                </a:lnTo>
                <a:lnTo>
                  <a:pt x="991235" y="0"/>
                </a:lnTo>
                <a:lnTo>
                  <a:pt x="0" y="0"/>
                </a:lnTo>
                <a:lnTo>
                  <a:pt x="0" y="176276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37353"/>
            <a:ext cx="2674620" cy="3387"/>
          </a:xfrm>
          <a:custGeom>
            <a:avLst/>
            <a:gdLst/>
            <a:ahLst/>
            <a:cxnLst/>
            <a:rect l="l" t="t" r="r" b="b"/>
            <a:pathLst>
              <a:path w="2674620" h="2540">
                <a:moveTo>
                  <a:pt x="0" y="2532"/>
                </a:moveTo>
                <a:lnTo>
                  <a:pt x="2674620" y="0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5405" y="827192"/>
            <a:ext cx="2728595" cy="13547"/>
          </a:xfrm>
          <a:custGeom>
            <a:avLst/>
            <a:gdLst/>
            <a:ahLst/>
            <a:cxnLst/>
            <a:rect l="l" t="t" r="r" b="b"/>
            <a:pathLst>
              <a:path w="2728595" h="10159">
                <a:moveTo>
                  <a:pt x="0" y="0"/>
                </a:moveTo>
                <a:lnTo>
                  <a:pt x="2728594" y="10159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092" y="328428"/>
            <a:ext cx="2837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0590" marR="5080" indent="-898525" algn="l">
              <a:lnSpc>
                <a:spcPct val="100000"/>
              </a:lnSpc>
            </a:pPr>
            <a:r>
              <a:rPr sz="2000" spc="-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2000" dirty="0" err="1"/>
              <a:t>显著增加卒中患者</a:t>
            </a:r>
            <a:r>
              <a:rPr lang="zh-CN" altLang="en-US" sz="2000" dirty="0"/>
              <a:t>的</a:t>
            </a:r>
            <a:r>
              <a:rPr sz="2000" dirty="0" err="1">
                <a:solidFill>
                  <a:srgbClr val="C00000"/>
                </a:solidFill>
              </a:rPr>
              <a:t>死亡风险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7929" y="1713984"/>
            <a:ext cx="5259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一项m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eta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分析纳入了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3项研究，共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5959</a:t>
            </a:r>
            <a:r>
              <a:rPr sz="12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例卒中患者，其中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12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2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2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2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例伴发抑郁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5739" y="1911773"/>
            <a:ext cx="5640705" cy="41452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09384" y="3316394"/>
            <a:ext cx="1645920" cy="1365673"/>
          </a:xfrm>
          <a:custGeom>
            <a:avLst/>
            <a:gdLst/>
            <a:ahLst/>
            <a:cxnLst/>
            <a:rect l="l" t="t" r="r" b="b"/>
            <a:pathLst>
              <a:path w="1645920" h="1024254">
                <a:moveTo>
                  <a:pt x="0" y="151765"/>
                </a:moveTo>
                <a:lnTo>
                  <a:pt x="6131" y="108918"/>
                </a:lnTo>
                <a:lnTo>
                  <a:pt x="23362" y="70821"/>
                </a:lnTo>
                <a:lnTo>
                  <a:pt x="49944" y="39221"/>
                </a:lnTo>
                <a:lnTo>
                  <a:pt x="84130" y="15865"/>
                </a:lnTo>
                <a:lnTo>
                  <a:pt x="124172" y="2502"/>
                </a:lnTo>
                <a:lnTo>
                  <a:pt x="274320" y="0"/>
                </a:lnTo>
                <a:lnTo>
                  <a:pt x="685800" y="0"/>
                </a:lnTo>
                <a:lnTo>
                  <a:pt x="1494028" y="0"/>
                </a:lnTo>
                <a:lnTo>
                  <a:pt x="1508729" y="702"/>
                </a:lnTo>
                <a:lnTo>
                  <a:pt x="1550187" y="10728"/>
                </a:lnTo>
                <a:lnTo>
                  <a:pt x="1586312" y="31270"/>
                </a:lnTo>
                <a:lnTo>
                  <a:pt x="1615359" y="60581"/>
                </a:lnTo>
                <a:lnTo>
                  <a:pt x="1635578" y="96913"/>
                </a:lnTo>
                <a:lnTo>
                  <a:pt x="1645222" y="138518"/>
                </a:lnTo>
                <a:lnTo>
                  <a:pt x="1645793" y="531113"/>
                </a:lnTo>
                <a:lnTo>
                  <a:pt x="1645793" y="758698"/>
                </a:lnTo>
                <a:lnTo>
                  <a:pt x="1645090" y="773399"/>
                </a:lnTo>
                <a:lnTo>
                  <a:pt x="1643024" y="787703"/>
                </a:lnTo>
                <a:lnTo>
                  <a:pt x="1629299" y="827577"/>
                </a:lnTo>
                <a:lnTo>
                  <a:pt x="1605639" y="861537"/>
                </a:lnTo>
                <a:lnTo>
                  <a:pt x="1573794" y="887835"/>
                </a:lnTo>
                <a:lnTo>
                  <a:pt x="1535510" y="904724"/>
                </a:lnTo>
                <a:lnTo>
                  <a:pt x="685800" y="910463"/>
                </a:lnTo>
                <a:lnTo>
                  <a:pt x="480060" y="1024255"/>
                </a:lnTo>
                <a:lnTo>
                  <a:pt x="274320" y="910463"/>
                </a:lnTo>
                <a:lnTo>
                  <a:pt x="151765" y="910463"/>
                </a:lnTo>
                <a:lnTo>
                  <a:pt x="137063" y="909760"/>
                </a:lnTo>
                <a:lnTo>
                  <a:pt x="95605" y="899734"/>
                </a:lnTo>
                <a:lnTo>
                  <a:pt x="59480" y="879192"/>
                </a:lnTo>
                <a:lnTo>
                  <a:pt x="30433" y="849881"/>
                </a:lnTo>
                <a:lnTo>
                  <a:pt x="10214" y="813549"/>
                </a:lnTo>
                <a:lnTo>
                  <a:pt x="570" y="771944"/>
                </a:lnTo>
                <a:lnTo>
                  <a:pt x="0" y="758698"/>
                </a:lnTo>
                <a:lnTo>
                  <a:pt x="0" y="531113"/>
                </a:lnTo>
                <a:lnTo>
                  <a:pt x="0" y="15176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00266" y="3363029"/>
            <a:ext cx="12661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较无PSD的患 者，PSD显著增 加死亡风险达 </a:t>
            </a:r>
            <a:r>
              <a:rPr sz="140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52%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348" y="6579464"/>
            <a:ext cx="22199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roke</a:t>
            </a:r>
            <a:r>
              <a:rPr sz="10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Tr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eat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2013;2013:862978.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383867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83867"/>
            <a:ext cx="9144000" cy="474133"/>
          </a:xfrm>
          <a:custGeom>
            <a:avLst/>
            <a:gdLst/>
            <a:ahLst/>
            <a:cxnLst/>
            <a:rect l="l" t="t" r="r" b="b"/>
            <a:pathLst>
              <a:path w="9144000" h="355600">
                <a:moveTo>
                  <a:pt x="9143999" y="0"/>
                </a:moveTo>
                <a:lnTo>
                  <a:pt x="0" y="0"/>
                </a:lnTo>
                <a:lnTo>
                  <a:pt x="0" y="355598"/>
                </a:lnTo>
                <a:lnTo>
                  <a:pt x="9143999" y="355598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" y="640925"/>
            <a:ext cx="2682875" cy="3387"/>
          </a:xfrm>
          <a:custGeom>
            <a:avLst/>
            <a:gdLst/>
            <a:ahLst/>
            <a:cxnLst/>
            <a:rect l="l" t="t" r="r" b="b"/>
            <a:pathLst>
              <a:path w="2682875" h="2540">
                <a:moveTo>
                  <a:pt x="0" y="2539"/>
                </a:moveTo>
                <a:lnTo>
                  <a:pt x="2682875" y="0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5405" y="651087"/>
            <a:ext cx="2728595" cy="13547"/>
          </a:xfrm>
          <a:custGeom>
            <a:avLst/>
            <a:gdLst/>
            <a:ahLst/>
            <a:cxnLst/>
            <a:rect l="l" t="t" r="r" b="b"/>
            <a:pathLst>
              <a:path w="2728595" h="10159">
                <a:moveTo>
                  <a:pt x="0" y="0"/>
                </a:moveTo>
                <a:lnTo>
                  <a:pt x="2728594" y="10159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7748" y="318918"/>
            <a:ext cx="56404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</a:pPr>
            <a:r>
              <a:rPr spc="-5" dirty="0" err="1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dirty="0" err="1"/>
              <a:t>影响卒中二级预防</a:t>
            </a:r>
            <a:r>
              <a:rPr lang="zh-CN" altLang="en-US" dirty="0"/>
              <a:t>和</a:t>
            </a:r>
            <a:r>
              <a:rPr dirty="0" err="1"/>
              <a:t>预后结局</a:t>
            </a:r>
            <a:endParaRPr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968" y="6484828"/>
            <a:ext cx="39916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	Ce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ebr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ov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</a:t>
            </a:r>
            <a:r>
              <a:rPr sz="800" spc="-4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Dis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2013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sz="8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–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8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.	神经系统疾病伴发抑郁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焦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虑障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碍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的诊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治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专家</a:t>
            </a:r>
            <a:r>
              <a:rPr sz="800" spc="-1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共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识组.</a:t>
            </a:r>
            <a:r>
              <a:rPr sz="800" spc="-5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中华内科杂志.</a:t>
            </a:r>
            <a:r>
              <a:rPr sz="800" spc="-2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sz="8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50(9)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sz="8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1-</a:t>
            </a:r>
            <a:r>
              <a:rPr sz="8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7.</a:t>
            </a:r>
            <a:endParaRPr sz="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0904" y="1620182"/>
            <a:ext cx="1628332" cy="1721273"/>
          </a:xfrm>
          <a:custGeom>
            <a:avLst/>
            <a:gdLst/>
            <a:ahLst/>
            <a:cxnLst/>
            <a:rect l="l" t="t" r="r" b="b"/>
            <a:pathLst>
              <a:path w="1287145" h="1290955">
                <a:moveTo>
                  <a:pt x="0" y="645287"/>
                </a:moveTo>
                <a:lnTo>
                  <a:pt x="2133" y="592366"/>
                </a:lnTo>
                <a:lnTo>
                  <a:pt x="8423" y="540622"/>
                </a:lnTo>
                <a:lnTo>
                  <a:pt x="18705" y="490223"/>
                </a:lnTo>
                <a:lnTo>
                  <a:pt x="32811" y="441334"/>
                </a:lnTo>
                <a:lnTo>
                  <a:pt x="50577" y="394120"/>
                </a:lnTo>
                <a:lnTo>
                  <a:pt x="71837" y="348749"/>
                </a:lnTo>
                <a:lnTo>
                  <a:pt x="96425" y="305386"/>
                </a:lnTo>
                <a:lnTo>
                  <a:pt x="124175" y="264197"/>
                </a:lnTo>
                <a:lnTo>
                  <a:pt x="154922" y="225349"/>
                </a:lnTo>
                <a:lnTo>
                  <a:pt x="188499" y="189007"/>
                </a:lnTo>
                <a:lnTo>
                  <a:pt x="224742" y="155338"/>
                </a:lnTo>
                <a:lnTo>
                  <a:pt x="263484" y="124508"/>
                </a:lnTo>
                <a:lnTo>
                  <a:pt x="304559" y="96683"/>
                </a:lnTo>
                <a:lnTo>
                  <a:pt x="347803" y="72029"/>
                </a:lnTo>
                <a:lnTo>
                  <a:pt x="393049" y="50712"/>
                </a:lnTo>
                <a:lnTo>
                  <a:pt x="440131" y="32899"/>
                </a:lnTo>
                <a:lnTo>
                  <a:pt x="488883" y="18754"/>
                </a:lnTo>
                <a:lnTo>
                  <a:pt x="539141" y="8446"/>
                </a:lnTo>
                <a:lnTo>
                  <a:pt x="590738" y="2139"/>
                </a:lnTo>
                <a:lnTo>
                  <a:pt x="643509" y="0"/>
                </a:lnTo>
                <a:lnTo>
                  <a:pt x="696296" y="2139"/>
                </a:lnTo>
                <a:lnTo>
                  <a:pt x="747907" y="8446"/>
                </a:lnTo>
                <a:lnTo>
                  <a:pt x="798175" y="18754"/>
                </a:lnTo>
                <a:lnTo>
                  <a:pt x="846935" y="32899"/>
                </a:lnTo>
                <a:lnTo>
                  <a:pt x="894022" y="50712"/>
                </a:lnTo>
                <a:lnTo>
                  <a:pt x="939270" y="72029"/>
                </a:lnTo>
                <a:lnTo>
                  <a:pt x="982514" y="96683"/>
                </a:lnTo>
                <a:lnTo>
                  <a:pt x="1023588" y="124508"/>
                </a:lnTo>
                <a:lnTo>
                  <a:pt x="1062327" y="155338"/>
                </a:lnTo>
                <a:lnTo>
                  <a:pt x="1098565" y="189007"/>
                </a:lnTo>
                <a:lnTo>
                  <a:pt x="1132138" y="225349"/>
                </a:lnTo>
                <a:lnTo>
                  <a:pt x="1162879" y="264197"/>
                </a:lnTo>
                <a:lnTo>
                  <a:pt x="1190622" y="305386"/>
                </a:lnTo>
                <a:lnTo>
                  <a:pt x="1215204" y="348749"/>
                </a:lnTo>
                <a:lnTo>
                  <a:pt x="1236458" y="394120"/>
                </a:lnTo>
                <a:lnTo>
                  <a:pt x="1254218" y="441334"/>
                </a:lnTo>
                <a:lnTo>
                  <a:pt x="1268320" y="490223"/>
                </a:lnTo>
                <a:lnTo>
                  <a:pt x="1278597" y="540622"/>
                </a:lnTo>
                <a:lnTo>
                  <a:pt x="1284885" y="592366"/>
                </a:lnTo>
                <a:lnTo>
                  <a:pt x="1287017" y="645287"/>
                </a:lnTo>
                <a:lnTo>
                  <a:pt x="1284885" y="698225"/>
                </a:lnTo>
                <a:lnTo>
                  <a:pt x="1278597" y="749985"/>
                </a:lnTo>
                <a:lnTo>
                  <a:pt x="1268320" y="800399"/>
                </a:lnTo>
                <a:lnTo>
                  <a:pt x="1254218" y="849301"/>
                </a:lnTo>
                <a:lnTo>
                  <a:pt x="1236458" y="896526"/>
                </a:lnTo>
                <a:lnTo>
                  <a:pt x="1215204" y="941908"/>
                </a:lnTo>
                <a:lnTo>
                  <a:pt x="1190622" y="985279"/>
                </a:lnTo>
                <a:lnTo>
                  <a:pt x="1162879" y="1026475"/>
                </a:lnTo>
                <a:lnTo>
                  <a:pt x="1132138" y="1065330"/>
                </a:lnTo>
                <a:lnTo>
                  <a:pt x="1098565" y="1101677"/>
                </a:lnTo>
                <a:lnTo>
                  <a:pt x="1062327" y="1135350"/>
                </a:lnTo>
                <a:lnTo>
                  <a:pt x="1023588" y="1166184"/>
                </a:lnTo>
                <a:lnTo>
                  <a:pt x="982514" y="1194011"/>
                </a:lnTo>
                <a:lnTo>
                  <a:pt x="939270" y="1218667"/>
                </a:lnTo>
                <a:lnTo>
                  <a:pt x="894022" y="1239986"/>
                </a:lnTo>
                <a:lnTo>
                  <a:pt x="846935" y="1257800"/>
                </a:lnTo>
                <a:lnTo>
                  <a:pt x="798175" y="1271945"/>
                </a:lnTo>
                <a:lnTo>
                  <a:pt x="747907" y="1282254"/>
                </a:lnTo>
                <a:lnTo>
                  <a:pt x="696296" y="1288561"/>
                </a:lnTo>
                <a:lnTo>
                  <a:pt x="643509" y="1290701"/>
                </a:lnTo>
                <a:lnTo>
                  <a:pt x="590738" y="1288561"/>
                </a:lnTo>
                <a:lnTo>
                  <a:pt x="539141" y="1282254"/>
                </a:lnTo>
                <a:lnTo>
                  <a:pt x="488883" y="1271945"/>
                </a:lnTo>
                <a:lnTo>
                  <a:pt x="440131" y="1257800"/>
                </a:lnTo>
                <a:lnTo>
                  <a:pt x="393049" y="1239986"/>
                </a:lnTo>
                <a:lnTo>
                  <a:pt x="347803" y="1218667"/>
                </a:lnTo>
                <a:lnTo>
                  <a:pt x="304559" y="1194011"/>
                </a:lnTo>
                <a:lnTo>
                  <a:pt x="263484" y="1166184"/>
                </a:lnTo>
                <a:lnTo>
                  <a:pt x="224742" y="1135350"/>
                </a:lnTo>
                <a:lnTo>
                  <a:pt x="188499" y="1101677"/>
                </a:lnTo>
                <a:lnTo>
                  <a:pt x="154922" y="1065330"/>
                </a:lnTo>
                <a:lnTo>
                  <a:pt x="124175" y="1026475"/>
                </a:lnTo>
                <a:lnTo>
                  <a:pt x="96425" y="985279"/>
                </a:lnTo>
                <a:lnTo>
                  <a:pt x="71837" y="941908"/>
                </a:lnTo>
                <a:lnTo>
                  <a:pt x="50577" y="896526"/>
                </a:lnTo>
                <a:lnTo>
                  <a:pt x="32811" y="849301"/>
                </a:lnTo>
                <a:lnTo>
                  <a:pt x="18705" y="800399"/>
                </a:lnTo>
                <a:lnTo>
                  <a:pt x="8423" y="749985"/>
                </a:lnTo>
                <a:lnTo>
                  <a:pt x="2133" y="698225"/>
                </a:lnTo>
                <a:lnTo>
                  <a:pt x="0" y="645287"/>
                </a:lnTo>
                <a:close/>
              </a:path>
            </a:pathLst>
          </a:custGeom>
          <a:ln w="12699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07543" y="2336909"/>
            <a:ext cx="37020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抑郁</a:t>
            </a:r>
            <a:endParaRPr sz="135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88792" y="2368464"/>
            <a:ext cx="386080" cy="101600"/>
          </a:xfrm>
          <a:custGeom>
            <a:avLst/>
            <a:gdLst/>
            <a:ahLst/>
            <a:cxnLst/>
            <a:rect l="l" t="t" r="r" b="b"/>
            <a:pathLst>
              <a:path w="386080" h="76200">
                <a:moveTo>
                  <a:pt x="380169" y="34798"/>
                </a:moveTo>
                <a:lnTo>
                  <a:pt x="322580" y="34798"/>
                </a:lnTo>
                <a:lnTo>
                  <a:pt x="322706" y="41148"/>
                </a:lnTo>
                <a:lnTo>
                  <a:pt x="309959" y="41203"/>
                </a:lnTo>
                <a:lnTo>
                  <a:pt x="310133" y="76200"/>
                </a:lnTo>
                <a:lnTo>
                  <a:pt x="386080" y="37718"/>
                </a:lnTo>
                <a:lnTo>
                  <a:pt x="380169" y="34798"/>
                </a:lnTo>
                <a:close/>
              </a:path>
              <a:path w="386080" h="76200">
                <a:moveTo>
                  <a:pt x="309927" y="34852"/>
                </a:moveTo>
                <a:lnTo>
                  <a:pt x="0" y="36195"/>
                </a:lnTo>
                <a:lnTo>
                  <a:pt x="126" y="42545"/>
                </a:lnTo>
                <a:lnTo>
                  <a:pt x="309959" y="41203"/>
                </a:lnTo>
                <a:lnTo>
                  <a:pt x="309927" y="34852"/>
                </a:lnTo>
                <a:close/>
              </a:path>
              <a:path w="386080" h="76200">
                <a:moveTo>
                  <a:pt x="322580" y="34798"/>
                </a:moveTo>
                <a:lnTo>
                  <a:pt x="309927" y="34852"/>
                </a:lnTo>
                <a:lnTo>
                  <a:pt x="309959" y="41203"/>
                </a:lnTo>
                <a:lnTo>
                  <a:pt x="322706" y="41148"/>
                </a:lnTo>
                <a:lnTo>
                  <a:pt x="322580" y="34798"/>
                </a:lnTo>
                <a:close/>
              </a:path>
              <a:path w="386080" h="76200">
                <a:moveTo>
                  <a:pt x="309752" y="0"/>
                </a:moveTo>
                <a:lnTo>
                  <a:pt x="309927" y="34852"/>
                </a:lnTo>
                <a:lnTo>
                  <a:pt x="380169" y="34798"/>
                </a:lnTo>
                <a:lnTo>
                  <a:pt x="3097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45308" y="2274903"/>
            <a:ext cx="198437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代偿性增加应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激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激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素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水平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0511" y="1660633"/>
            <a:ext cx="140017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免疫防御系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统功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能</a:t>
            </a:r>
            <a:r>
              <a:rPr sz="13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下降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0511" y="2521114"/>
            <a:ext cx="7816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内皮损伤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7429" y="3103112"/>
            <a:ext cx="129667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血小板聚集增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加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0510" y="3709157"/>
            <a:ext cx="146939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凝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血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联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反</a:t>
            </a:r>
            <a:r>
              <a:rPr sz="13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激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活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0511" y="4278455"/>
            <a:ext cx="7816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血压增高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0511" y="4867735"/>
            <a:ext cx="78168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心律失常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88050" y="1436792"/>
            <a:ext cx="2174438" cy="4031827"/>
          </a:xfrm>
          <a:custGeom>
            <a:avLst/>
            <a:gdLst/>
            <a:ahLst/>
            <a:cxnLst/>
            <a:rect l="l" t="t" r="r" b="b"/>
            <a:pathLst>
              <a:path w="1879600" h="3023870">
                <a:moveTo>
                  <a:pt x="0" y="313181"/>
                </a:moveTo>
                <a:lnTo>
                  <a:pt x="4098" y="262380"/>
                </a:lnTo>
                <a:lnTo>
                  <a:pt x="15965" y="214189"/>
                </a:lnTo>
                <a:lnTo>
                  <a:pt x="34955" y="169253"/>
                </a:lnTo>
                <a:lnTo>
                  <a:pt x="60423" y="128217"/>
                </a:lnTo>
                <a:lnTo>
                  <a:pt x="91725" y="91725"/>
                </a:lnTo>
                <a:lnTo>
                  <a:pt x="128217" y="60423"/>
                </a:lnTo>
                <a:lnTo>
                  <a:pt x="169253" y="34955"/>
                </a:lnTo>
                <a:lnTo>
                  <a:pt x="214189" y="15965"/>
                </a:lnTo>
                <a:lnTo>
                  <a:pt x="262380" y="4098"/>
                </a:lnTo>
                <a:lnTo>
                  <a:pt x="313182" y="0"/>
                </a:lnTo>
                <a:lnTo>
                  <a:pt x="1565909" y="0"/>
                </a:lnTo>
                <a:lnTo>
                  <a:pt x="1616711" y="4098"/>
                </a:lnTo>
                <a:lnTo>
                  <a:pt x="1664902" y="15965"/>
                </a:lnTo>
                <a:lnTo>
                  <a:pt x="1709838" y="34955"/>
                </a:lnTo>
                <a:lnTo>
                  <a:pt x="1750874" y="60423"/>
                </a:lnTo>
                <a:lnTo>
                  <a:pt x="1787366" y="91725"/>
                </a:lnTo>
                <a:lnTo>
                  <a:pt x="1818668" y="128217"/>
                </a:lnTo>
                <a:lnTo>
                  <a:pt x="1844136" y="169253"/>
                </a:lnTo>
                <a:lnTo>
                  <a:pt x="1863126" y="214189"/>
                </a:lnTo>
                <a:lnTo>
                  <a:pt x="1874993" y="262380"/>
                </a:lnTo>
                <a:lnTo>
                  <a:pt x="1879092" y="313181"/>
                </a:lnTo>
                <a:lnTo>
                  <a:pt x="1879092" y="2710179"/>
                </a:lnTo>
                <a:lnTo>
                  <a:pt x="1874993" y="2760989"/>
                </a:lnTo>
                <a:lnTo>
                  <a:pt x="1863126" y="2809186"/>
                </a:lnTo>
                <a:lnTo>
                  <a:pt x="1844136" y="2854128"/>
                </a:lnTo>
                <a:lnTo>
                  <a:pt x="1818668" y="2895169"/>
                </a:lnTo>
                <a:lnTo>
                  <a:pt x="1787366" y="2931664"/>
                </a:lnTo>
                <a:lnTo>
                  <a:pt x="1750874" y="2962970"/>
                </a:lnTo>
                <a:lnTo>
                  <a:pt x="1709838" y="2988441"/>
                </a:lnTo>
                <a:lnTo>
                  <a:pt x="1664902" y="3007433"/>
                </a:lnTo>
                <a:lnTo>
                  <a:pt x="1616711" y="3019300"/>
                </a:lnTo>
                <a:lnTo>
                  <a:pt x="1565909" y="3023400"/>
                </a:lnTo>
                <a:lnTo>
                  <a:pt x="313182" y="3023400"/>
                </a:lnTo>
                <a:lnTo>
                  <a:pt x="262380" y="3019300"/>
                </a:lnTo>
                <a:lnTo>
                  <a:pt x="214189" y="3007433"/>
                </a:lnTo>
                <a:lnTo>
                  <a:pt x="169253" y="2988441"/>
                </a:lnTo>
                <a:lnTo>
                  <a:pt x="128217" y="2962970"/>
                </a:lnTo>
                <a:lnTo>
                  <a:pt x="91725" y="2931664"/>
                </a:lnTo>
                <a:lnTo>
                  <a:pt x="60423" y="2895169"/>
                </a:lnTo>
                <a:lnTo>
                  <a:pt x="34955" y="2854128"/>
                </a:lnTo>
                <a:lnTo>
                  <a:pt x="15965" y="2809186"/>
                </a:lnTo>
                <a:lnTo>
                  <a:pt x="4098" y="2760989"/>
                </a:lnTo>
                <a:lnTo>
                  <a:pt x="0" y="2710179"/>
                </a:lnTo>
                <a:lnTo>
                  <a:pt x="0" y="313181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84190" y="2360844"/>
            <a:ext cx="386080" cy="101600"/>
          </a:xfrm>
          <a:custGeom>
            <a:avLst/>
            <a:gdLst/>
            <a:ahLst/>
            <a:cxnLst/>
            <a:rect l="l" t="t" r="r" b="b"/>
            <a:pathLst>
              <a:path w="386079" h="76200">
                <a:moveTo>
                  <a:pt x="380169" y="34798"/>
                </a:moveTo>
                <a:lnTo>
                  <a:pt x="322580" y="34798"/>
                </a:lnTo>
                <a:lnTo>
                  <a:pt x="322707" y="41148"/>
                </a:lnTo>
                <a:lnTo>
                  <a:pt x="309958" y="41198"/>
                </a:lnTo>
                <a:lnTo>
                  <a:pt x="310134" y="76200"/>
                </a:lnTo>
                <a:lnTo>
                  <a:pt x="386080" y="37718"/>
                </a:lnTo>
                <a:lnTo>
                  <a:pt x="380169" y="34798"/>
                </a:lnTo>
                <a:close/>
              </a:path>
              <a:path w="386079" h="76200">
                <a:moveTo>
                  <a:pt x="309927" y="34847"/>
                </a:moveTo>
                <a:lnTo>
                  <a:pt x="0" y="36067"/>
                </a:lnTo>
                <a:lnTo>
                  <a:pt x="126" y="42417"/>
                </a:lnTo>
                <a:lnTo>
                  <a:pt x="309958" y="41198"/>
                </a:lnTo>
                <a:lnTo>
                  <a:pt x="309927" y="34847"/>
                </a:lnTo>
                <a:close/>
              </a:path>
              <a:path w="386079" h="76200">
                <a:moveTo>
                  <a:pt x="322580" y="34798"/>
                </a:moveTo>
                <a:lnTo>
                  <a:pt x="309927" y="34847"/>
                </a:lnTo>
                <a:lnTo>
                  <a:pt x="309958" y="41198"/>
                </a:lnTo>
                <a:lnTo>
                  <a:pt x="322707" y="41148"/>
                </a:lnTo>
                <a:lnTo>
                  <a:pt x="322580" y="34798"/>
                </a:lnTo>
                <a:close/>
              </a:path>
              <a:path w="386079" h="76200">
                <a:moveTo>
                  <a:pt x="309752" y="0"/>
                </a:moveTo>
                <a:lnTo>
                  <a:pt x="309927" y="34847"/>
                </a:lnTo>
                <a:lnTo>
                  <a:pt x="380169" y="34798"/>
                </a:lnTo>
                <a:lnTo>
                  <a:pt x="3097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0904" y="3971206"/>
            <a:ext cx="1628331" cy="1721273"/>
          </a:xfrm>
          <a:custGeom>
            <a:avLst/>
            <a:gdLst/>
            <a:ahLst/>
            <a:cxnLst/>
            <a:rect l="l" t="t" r="r" b="b"/>
            <a:pathLst>
              <a:path w="1287145" h="1290954">
                <a:moveTo>
                  <a:pt x="0" y="645286"/>
                </a:moveTo>
                <a:lnTo>
                  <a:pt x="2133" y="592366"/>
                </a:lnTo>
                <a:lnTo>
                  <a:pt x="8423" y="540622"/>
                </a:lnTo>
                <a:lnTo>
                  <a:pt x="18705" y="490223"/>
                </a:lnTo>
                <a:lnTo>
                  <a:pt x="32811" y="441334"/>
                </a:lnTo>
                <a:lnTo>
                  <a:pt x="50577" y="394120"/>
                </a:lnTo>
                <a:lnTo>
                  <a:pt x="71837" y="348749"/>
                </a:lnTo>
                <a:lnTo>
                  <a:pt x="96425" y="305386"/>
                </a:lnTo>
                <a:lnTo>
                  <a:pt x="124175" y="264197"/>
                </a:lnTo>
                <a:lnTo>
                  <a:pt x="154922" y="225349"/>
                </a:lnTo>
                <a:lnTo>
                  <a:pt x="188499" y="189007"/>
                </a:lnTo>
                <a:lnTo>
                  <a:pt x="224742" y="155338"/>
                </a:lnTo>
                <a:lnTo>
                  <a:pt x="263484" y="124508"/>
                </a:lnTo>
                <a:lnTo>
                  <a:pt x="304559" y="96683"/>
                </a:lnTo>
                <a:lnTo>
                  <a:pt x="347803" y="72029"/>
                </a:lnTo>
                <a:lnTo>
                  <a:pt x="393049" y="50712"/>
                </a:lnTo>
                <a:lnTo>
                  <a:pt x="440131" y="32899"/>
                </a:lnTo>
                <a:lnTo>
                  <a:pt x="488883" y="18754"/>
                </a:lnTo>
                <a:lnTo>
                  <a:pt x="539141" y="8446"/>
                </a:lnTo>
                <a:lnTo>
                  <a:pt x="590738" y="2139"/>
                </a:lnTo>
                <a:lnTo>
                  <a:pt x="643509" y="0"/>
                </a:lnTo>
                <a:lnTo>
                  <a:pt x="696296" y="2139"/>
                </a:lnTo>
                <a:lnTo>
                  <a:pt x="747907" y="8446"/>
                </a:lnTo>
                <a:lnTo>
                  <a:pt x="798175" y="18754"/>
                </a:lnTo>
                <a:lnTo>
                  <a:pt x="846935" y="32899"/>
                </a:lnTo>
                <a:lnTo>
                  <a:pt x="894022" y="50712"/>
                </a:lnTo>
                <a:lnTo>
                  <a:pt x="939270" y="72029"/>
                </a:lnTo>
                <a:lnTo>
                  <a:pt x="982514" y="96683"/>
                </a:lnTo>
                <a:lnTo>
                  <a:pt x="1023588" y="124508"/>
                </a:lnTo>
                <a:lnTo>
                  <a:pt x="1062327" y="155338"/>
                </a:lnTo>
                <a:lnTo>
                  <a:pt x="1098565" y="189007"/>
                </a:lnTo>
                <a:lnTo>
                  <a:pt x="1132138" y="225349"/>
                </a:lnTo>
                <a:lnTo>
                  <a:pt x="1162879" y="264197"/>
                </a:lnTo>
                <a:lnTo>
                  <a:pt x="1190622" y="305386"/>
                </a:lnTo>
                <a:lnTo>
                  <a:pt x="1215204" y="348749"/>
                </a:lnTo>
                <a:lnTo>
                  <a:pt x="1236458" y="394120"/>
                </a:lnTo>
                <a:lnTo>
                  <a:pt x="1254218" y="441334"/>
                </a:lnTo>
                <a:lnTo>
                  <a:pt x="1268320" y="490223"/>
                </a:lnTo>
                <a:lnTo>
                  <a:pt x="1278597" y="540622"/>
                </a:lnTo>
                <a:lnTo>
                  <a:pt x="1284885" y="592366"/>
                </a:lnTo>
                <a:lnTo>
                  <a:pt x="1287017" y="645286"/>
                </a:lnTo>
                <a:lnTo>
                  <a:pt x="1284885" y="698224"/>
                </a:lnTo>
                <a:lnTo>
                  <a:pt x="1278597" y="749982"/>
                </a:lnTo>
                <a:lnTo>
                  <a:pt x="1268320" y="800395"/>
                </a:lnTo>
                <a:lnTo>
                  <a:pt x="1254218" y="849296"/>
                </a:lnTo>
                <a:lnTo>
                  <a:pt x="1236458" y="896521"/>
                </a:lnTo>
                <a:lnTo>
                  <a:pt x="1215204" y="941902"/>
                </a:lnTo>
                <a:lnTo>
                  <a:pt x="1190622" y="985274"/>
                </a:lnTo>
                <a:lnTo>
                  <a:pt x="1162879" y="1026470"/>
                </a:lnTo>
                <a:lnTo>
                  <a:pt x="1132138" y="1065325"/>
                </a:lnTo>
                <a:lnTo>
                  <a:pt x="1098565" y="1101672"/>
                </a:lnTo>
                <a:lnTo>
                  <a:pt x="1062327" y="1135346"/>
                </a:lnTo>
                <a:lnTo>
                  <a:pt x="1023588" y="1166180"/>
                </a:lnTo>
                <a:lnTo>
                  <a:pt x="982514" y="1194008"/>
                </a:lnTo>
                <a:lnTo>
                  <a:pt x="939270" y="1218665"/>
                </a:lnTo>
                <a:lnTo>
                  <a:pt x="894022" y="1239984"/>
                </a:lnTo>
                <a:lnTo>
                  <a:pt x="846935" y="1257799"/>
                </a:lnTo>
                <a:lnTo>
                  <a:pt x="798175" y="1271944"/>
                </a:lnTo>
                <a:lnTo>
                  <a:pt x="747907" y="1282254"/>
                </a:lnTo>
                <a:lnTo>
                  <a:pt x="696296" y="1288561"/>
                </a:lnTo>
                <a:lnTo>
                  <a:pt x="643509" y="1290701"/>
                </a:lnTo>
                <a:lnTo>
                  <a:pt x="590738" y="1288561"/>
                </a:lnTo>
                <a:lnTo>
                  <a:pt x="539141" y="1282254"/>
                </a:lnTo>
                <a:lnTo>
                  <a:pt x="488883" y="1271944"/>
                </a:lnTo>
                <a:lnTo>
                  <a:pt x="440131" y="1257799"/>
                </a:lnTo>
                <a:lnTo>
                  <a:pt x="393049" y="1239984"/>
                </a:lnTo>
                <a:lnTo>
                  <a:pt x="347803" y="1218665"/>
                </a:lnTo>
                <a:lnTo>
                  <a:pt x="304559" y="1194008"/>
                </a:lnTo>
                <a:lnTo>
                  <a:pt x="263484" y="1166180"/>
                </a:lnTo>
                <a:lnTo>
                  <a:pt x="224742" y="1135346"/>
                </a:lnTo>
                <a:lnTo>
                  <a:pt x="188499" y="1101672"/>
                </a:lnTo>
                <a:lnTo>
                  <a:pt x="154922" y="1065325"/>
                </a:lnTo>
                <a:lnTo>
                  <a:pt x="124175" y="1026470"/>
                </a:lnTo>
                <a:lnTo>
                  <a:pt x="96425" y="985274"/>
                </a:lnTo>
                <a:lnTo>
                  <a:pt x="71837" y="941902"/>
                </a:lnTo>
                <a:lnTo>
                  <a:pt x="50577" y="896521"/>
                </a:lnTo>
                <a:lnTo>
                  <a:pt x="32811" y="849296"/>
                </a:lnTo>
                <a:lnTo>
                  <a:pt x="18705" y="800395"/>
                </a:lnTo>
                <a:lnTo>
                  <a:pt x="8423" y="749982"/>
                </a:lnTo>
                <a:lnTo>
                  <a:pt x="2133" y="698224"/>
                </a:lnTo>
                <a:lnTo>
                  <a:pt x="0" y="645286"/>
                </a:lnTo>
                <a:close/>
              </a:path>
            </a:pathLst>
          </a:custGeom>
          <a:ln w="12699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50886" y="4748935"/>
            <a:ext cx="37020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卒中</a:t>
            </a:r>
            <a:endParaRPr sz="135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40227" y="4761224"/>
            <a:ext cx="112585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预后结局更差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72126" y="4771473"/>
            <a:ext cx="415925" cy="101600"/>
          </a:xfrm>
          <a:custGeom>
            <a:avLst/>
            <a:gdLst/>
            <a:ahLst/>
            <a:cxnLst/>
            <a:rect l="l" t="t" r="r" b="b"/>
            <a:pathLst>
              <a:path w="4159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1275"/>
                </a:lnTo>
                <a:lnTo>
                  <a:pt x="63500" y="41275"/>
                </a:lnTo>
                <a:lnTo>
                  <a:pt x="63500" y="34925"/>
                </a:lnTo>
                <a:lnTo>
                  <a:pt x="76200" y="34925"/>
                </a:lnTo>
                <a:lnTo>
                  <a:pt x="76200" y="0"/>
                </a:lnTo>
                <a:close/>
              </a:path>
              <a:path w="415925" h="76200">
                <a:moveTo>
                  <a:pt x="76200" y="34925"/>
                </a:moveTo>
                <a:lnTo>
                  <a:pt x="63500" y="34925"/>
                </a:lnTo>
                <a:lnTo>
                  <a:pt x="63500" y="41275"/>
                </a:lnTo>
                <a:lnTo>
                  <a:pt x="76200" y="41275"/>
                </a:lnTo>
                <a:lnTo>
                  <a:pt x="76200" y="34925"/>
                </a:lnTo>
                <a:close/>
              </a:path>
              <a:path w="415925" h="76200">
                <a:moveTo>
                  <a:pt x="415925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415925" y="41275"/>
                </a:lnTo>
                <a:lnTo>
                  <a:pt x="415925" y="349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52599" y="4815501"/>
            <a:ext cx="415925" cy="101600"/>
          </a:xfrm>
          <a:custGeom>
            <a:avLst/>
            <a:gdLst/>
            <a:ahLst/>
            <a:cxnLst/>
            <a:rect l="l" t="t" r="r" b="b"/>
            <a:pathLst>
              <a:path w="4159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1275"/>
                </a:lnTo>
                <a:lnTo>
                  <a:pt x="63500" y="41275"/>
                </a:lnTo>
                <a:lnTo>
                  <a:pt x="63500" y="34925"/>
                </a:lnTo>
                <a:lnTo>
                  <a:pt x="76200" y="34925"/>
                </a:lnTo>
                <a:lnTo>
                  <a:pt x="76200" y="0"/>
                </a:lnTo>
                <a:close/>
              </a:path>
              <a:path w="415925" h="76200">
                <a:moveTo>
                  <a:pt x="76200" y="34925"/>
                </a:moveTo>
                <a:lnTo>
                  <a:pt x="63500" y="34925"/>
                </a:lnTo>
                <a:lnTo>
                  <a:pt x="63500" y="41275"/>
                </a:lnTo>
                <a:lnTo>
                  <a:pt x="76200" y="41275"/>
                </a:lnTo>
                <a:lnTo>
                  <a:pt x="76200" y="34925"/>
                </a:lnTo>
                <a:close/>
              </a:path>
              <a:path w="415925" h="76200">
                <a:moveTo>
                  <a:pt x="415925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415925" y="41275"/>
                </a:lnTo>
                <a:lnTo>
                  <a:pt x="415925" y="349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74873" y="4639733"/>
            <a:ext cx="2397760" cy="470747"/>
          </a:xfrm>
          <a:custGeom>
            <a:avLst/>
            <a:gdLst/>
            <a:ahLst/>
            <a:cxnLst/>
            <a:rect l="l" t="t" r="r" b="b"/>
            <a:pathLst>
              <a:path w="2397760" h="353060">
                <a:moveTo>
                  <a:pt x="0" y="58800"/>
                </a:moveTo>
                <a:lnTo>
                  <a:pt x="14669" y="19961"/>
                </a:lnTo>
                <a:lnTo>
                  <a:pt x="50810" y="540"/>
                </a:lnTo>
                <a:lnTo>
                  <a:pt x="2338578" y="0"/>
                </a:lnTo>
                <a:lnTo>
                  <a:pt x="2352932" y="1771"/>
                </a:lnTo>
                <a:lnTo>
                  <a:pt x="2386535" y="24906"/>
                </a:lnTo>
                <a:lnTo>
                  <a:pt x="2397252" y="293878"/>
                </a:lnTo>
                <a:lnTo>
                  <a:pt x="2395480" y="308281"/>
                </a:lnTo>
                <a:lnTo>
                  <a:pt x="2372374" y="341954"/>
                </a:lnTo>
                <a:lnTo>
                  <a:pt x="58800" y="352678"/>
                </a:lnTo>
                <a:lnTo>
                  <a:pt x="44453" y="350910"/>
                </a:lnTo>
                <a:lnTo>
                  <a:pt x="10793" y="327821"/>
                </a:lnTo>
                <a:lnTo>
                  <a:pt x="0" y="58800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74873" y="2175933"/>
            <a:ext cx="2397760" cy="470747"/>
          </a:xfrm>
          <a:custGeom>
            <a:avLst/>
            <a:gdLst/>
            <a:ahLst/>
            <a:cxnLst/>
            <a:rect l="l" t="t" r="r" b="b"/>
            <a:pathLst>
              <a:path w="2397760" h="353060">
                <a:moveTo>
                  <a:pt x="0" y="58800"/>
                </a:moveTo>
                <a:lnTo>
                  <a:pt x="14669" y="20013"/>
                </a:lnTo>
                <a:lnTo>
                  <a:pt x="50810" y="542"/>
                </a:lnTo>
                <a:lnTo>
                  <a:pt x="2338578" y="0"/>
                </a:lnTo>
                <a:lnTo>
                  <a:pt x="2352932" y="1779"/>
                </a:lnTo>
                <a:lnTo>
                  <a:pt x="2386535" y="24961"/>
                </a:lnTo>
                <a:lnTo>
                  <a:pt x="2397252" y="294005"/>
                </a:lnTo>
                <a:lnTo>
                  <a:pt x="2395480" y="308408"/>
                </a:lnTo>
                <a:lnTo>
                  <a:pt x="2372374" y="342081"/>
                </a:lnTo>
                <a:lnTo>
                  <a:pt x="58800" y="352806"/>
                </a:lnTo>
                <a:lnTo>
                  <a:pt x="44453" y="351037"/>
                </a:lnTo>
                <a:lnTo>
                  <a:pt x="10793" y="327948"/>
                </a:lnTo>
                <a:lnTo>
                  <a:pt x="0" y="58800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87498" y="3341115"/>
            <a:ext cx="76200" cy="630767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41275" y="63500"/>
                </a:moveTo>
                <a:lnTo>
                  <a:pt x="34925" y="63500"/>
                </a:lnTo>
                <a:lnTo>
                  <a:pt x="34925" y="472567"/>
                </a:lnTo>
                <a:lnTo>
                  <a:pt x="41275" y="472567"/>
                </a:lnTo>
                <a:lnTo>
                  <a:pt x="41275" y="63500"/>
                </a:lnTo>
                <a:close/>
              </a:path>
              <a:path w="76200" h="473075">
                <a:moveTo>
                  <a:pt x="38100" y="0"/>
                </a:moveTo>
                <a:lnTo>
                  <a:pt x="0" y="76200"/>
                </a:lnTo>
                <a:lnTo>
                  <a:pt x="34925" y="76200"/>
                </a:lnTo>
                <a:lnTo>
                  <a:pt x="3492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3075">
                <a:moveTo>
                  <a:pt x="69850" y="63500"/>
                </a:moveTo>
                <a:lnTo>
                  <a:pt x="41275" y="63500"/>
                </a:lnTo>
                <a:lnTo>
                  <a:pt x="4127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92401" y="2867153"/>
            <a:ext cx="462915" cy="469900"/>
          </a:xfrm>
          <a:custGeom>
            <a:avLst/>
            <a:gdLst/>
            <a:ahLst/>
            <a:cxnLst/>
            <a:rect l="l" t="t" r="r" b="b"/>
            <a:pathLst>
              <a:path w="462914" h="352425">
                <a:moveTo>
                  <a:pt x="400207" y="308545"/>
                </a:moveTo>
                <a:lnTo>
                  <a:pt x="379094" y="336423"/>
                </a:lnTo>
                <a:lnTo>
                  <a:pt x="462788" y="352044"/>
                </a:lnTo>
                <a:lnTo>
                  <a:pt x="445089" y="316230"/>
                </a:lnTo>
                <a:lnTo>
                  <a:pt x="410337" y="316230"/>
                </a:lnTo>
                <a:lnTo>
                  <a:pt x="400207" y="308545"/>
                </a:lnTo>
                <a:close/>
              </a:path>
              <a:path w="462914" h="352425">
                <a:moveTo>
                  <a:pt x="404039" y="303485"/>
                </a:moveTo>
                <a:lnTo>
                  <a:pt x="400207" y="308545"/>
                </a:lnTo>
                <a:lnTo>
                  <a:pt x="410337" y="316230"/>
                </a:lnTo>
                <a:lnTo>
                  <a:pt x="414147" y="311150"/>
                </a:lnTo>
                <a:lnTo>
                  <a:pt x="404039" y="303485"/>
                </a:lnTo>
                <a:close/>
              </a:path>
              <a:path w="462914" h="352425">
                <a:moveTo>
                  <a:pt x="425069" y="275717"/>
                </a:moveTo>
                <a:lnTo>
                  <a:pt x="404039" y="303485"/>
                </a:lnTo>
                <a:lnTo>
                  <a:pt x="414147" y="311150"/>
                </a:lnTo>
                <a:lnTo>
                  <a:pt x="410337" y="316230"/>
                </a:lnTo>
                <a:lnTo>
                  <a:pt x="445089" y="316230"/>
                </a:lnTo>
                <a:lnTo>
                  <a:pt x="425069" y="275717"/>
                </a:lnTo>
                <a:close/>
              </a:path>
              <a:path w="462914" h="352425">
                <a:moveTo>
                  <a:pt x="3810" y="0"/>
                </a:moveTo>
                <a:lnTo>
                  <a:pt x="0" y="4953"/>
                </a:lnTo>
                <a:lnTo>
                  <a:pt x="400207" y="308545"/>
                </a:lnTo>
                <a:lnTo>
                  <a:pt x="404039" y="303485"/>
                </a:lnTo>
                <a:lnTo>
                  <a:pt x="38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345307" y="3351257"/>
            <a:ext cx="20891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降低卒中后二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预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防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治疗的 依从性</a:t>
            </a:r>
            <a:r>
              <a:rPr sz="1350" baseline="25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sz="1350" baseline="25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74873" y="3131819"/>
            <a:ext cx="2397760" cy="944880"/>
          </a:xfrm>
          <a:custGeom>
            <a:avLst/>
            <a:gdLst/>
            <a:ahLst/>
            <a:cxnLst/>
            <a:rect l="l" t="t" r="r" b="b"/>
            <a:pathLst>
              <a:path w="2397760" h="708660">
                <a:moveTo>
                  <a:pt x="0" y="117983"/>
                </a:moveTo>
                <a:lnTo>
                  <a:pt x="7790" y="75782"/>
                </a:lnTo>
                <a:lnTo>
                  <a:pt x="29223" y="40322"/>
                </a:lnTo>
                <a:lnTo>
                  <a:pt x="61392" y="14489"/>
                </a:lnTo>
                <a:lnTo>
                  <a:pt x="101387" y="1176"/>
                </a:lnTo>
                <a:lnTo>
                  <a:pt x="2279268" y="0"/>
                </a:lnTo>
                <a:lnTo>
                  <a:pt x="2293913" y="900"/>
                </a:lnTo>
                <a:lnTo>
                  <a:pt x="2334207" y="13548"/>
                </a:lnTo>
                <a:lnTo>
                  <a:pt x="2366788" y="38866"/>
                </a:lnTo>
                <a:lnTo>
                  <a:pt x="2388761" y="73959"/>
                </a:lnTo>
                <a:lnTo>
                  <a:pt x="2397234" y="115933"/>
                </a:lnTo>
                <a:lnTo>
                  <a:pt x="2397252" y="590169"/>
                </a:lnTo>
                <a:lnTo>
                  <a:pt x="2396351" y="604813"/>
                </a:lnTo>
                <a:lnTo>
                  <a:pt x="2383703" y="645107"/>
                </a:lnTo>
                <a:lnTo>
                  <a:pt x="2358385" y="677688"/>
                </a:lnTo>
                <a:lnTo>
                  <a:pt x="2323292" y="699661"/>
                </a:lnTo>
                <a:lnTo>
                  <a:pt x="2281318" y="708134"/>
                </a:lnTo>
                <a:lnTo>
                  <a:pt x="118110" y="708152"/>
                </a:lnTo>
                <a:lnTo>
                  <a:pt x="103470" y="707252"/>
                </a:lnTo>
                <a:lnTo>
                  <a:pt x="63169" y="694617"/>
                </a:lnTo>
                <a:lnTo>
                  <a:pt x="30556" y="669324"/>
                </a:lnTo>
                <a:lnTo>
                  <a:pt x="8536" y="634262"/>
                </a:lnTo>
                <a:lnTo>
                  <a:pt x="19" y="592322"/>
                </a:lnTo>
                <a:lnTo>
                  <a:pt x="0" y="117983"/>
                </a:lnTo>
                <a:close/>
              </a:path>
            </a:pathLst>
          </a:custGeom>
          <a:ln w="12700">
            <a:solidFill>
              <a:srgbClr val="41709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35398" y="4059935"/>
            <a:ext cx="76200" cy="592667"/>
          </a:xfrm>
          <a:custGeom>
            <a:avLst/>
            <a:gdLst/>
            <a:ahLst/>
            <a:cxnLst/>
            <a:rect l="l" t="t" r="r" b="b"/>
            <a:pathLst>
              <a:path w="76200" h="444500">
                <a:moveTo>
                  <a:pt x="34925" y="367919"/>
                </a:moveTo>
                <a:lnTo>
                  <a:pt x="0" y="367919"/>
                </a:lnTo>
                <a:lnTo>
                  <a:pt x="38100" y="444119"/>
                </a:lnTo>
                <a:lnTo>
                  <a:pt x="69850" y="380619"/>
                </a:lnTo>
                <a:lnTo>
                  <a:pt x="34925" y="380619"/>
                </a:lnTo>
                <a:lnTo>
                  <a:pt x="34925" y="367919"/>
                </a:lnTo>
                <a:close/>
              </a:path>
              <a:path w="76200" h="444500">
                <a:moveTo>
                  <a:pt x="41275" y="0"/>
                </a:moveTo>
                <a:lnTo>
                  <a:pt x="34925" y="0"/>
                </a:lnTo>
                <a:lnTo>
                  <a:pt x="34925" y="380619"/>
                </a:lnTo>
                <a:lnTo>
                  <a:pt x="41275" y="380619"/>
                </a:lnTo>
                <a:lnTo>
                  <a:pt x="41275" y="0"/>
                </a:lnTo>
                <a:close/>
              </a:path>
              <a:path w="76200" h="444500">
                <a:moveTo>
                  <a:pt x="76200" y="367919"/>
                </a:moveTo>
                <a:lnTo>
                  <a:pt x="41275" y="367919"/>
                </a:lnTo>
                <a:lnTo>
                  <a:pt x="41275" y="380619"/>
                </a:lnTo>
                <a:lnTo>
                  <a:pt x="69850" y="380619"/>
                </a:lnTo>
                <a:lnTo>
                  <a:pt x="76200" y="36791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969" y="356613"/>
            <a:ext cx="705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卒中后抑郁的发生率高、诊治率低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334079" y="1785234"/>
            <a:ext cx="8485362" cy="720000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至少 </a:t>
            </a:r>
            <a:r>
              <a:rPr lang="en-US" altLang="zh-CN" sz="4000" dirty="0">
                <a:solidFill>
                  <a:srgbClr val="FF6600"/>
                </a:solidFill>
                <a:ea typeface="微软雅黑" panose="020B0503020204020204" pitchFamily="34" charset="-122"/>
              </a:rPr>
              <a:t>1/3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的卒中幸存者在卒中后的某一时期出现情绪问题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1,2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334079" y="2783311"/>
            <a:ext cx="8485362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卒中患者患抑郁的风险是普通人群的 </a:t>
            </a:r>
            <a:r>
              <a:rPr lang="en-US" altLang="zh-CN" dirty="0">
                <a:solidFill>
                  <a:srgbClr val="FF66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6600"/>
                </a:solidFill>
                <a:ea typeface="微软雅黑" panose="020B0503020204020204" pitchFamily="34" charset="-122"/>
              </a:rPr>
              <a:t>倍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3</a:t>
            </a:r>
            <a:endParaRPr lang="en-US" altLang="zh-CN" sz="2000" baseline="30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334079" y="3773226"/>
            <a:ext cx="8485362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只有 </a:t>
            </a:r>
            <a:r>
              <a:rPr lang="en-US" altLang="zh-CN" sz="4000" dirty="0">
                <a:solidFill>
                  <a:srgbClr val="FF6600"/>
                </a:solidFill>
                <a:ea typeface="微软雅黑" panose="020B0503020204020204" pitchFamily="34" charset="-122"/>
              </a:rPr>
              <a:t>10%</a:t>
            </a:r>
            <a:r>
              <a:rPr lang="en-US" altLang="zh-CN" sz="4000" dirty="0">
                <a:solidFill>
                  <a:srgbClr val="FFC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左右的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PSD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患者被确诊并接受治疗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4</a:t>
            </a:r>
            <a:endParaRPr lang="zh-CN" altLang="en-US" sz="2000" baseline="30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9286" y="6030693"/>
            <a:ext cx="10772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1200" dirty="0">
                <a:ea typeface="微软雅黑" panose="020B0503020204020204" pitchFamily="34" charset="-122"/>
              </a:rPr>
              <a:t>神经系统疾病伴发抑郁焦虑障碍诊治专家共识（更新版）</a:t>
            </a:r>
            <a:r>
              <a:rPr lang="en-US" altLang="zh-CN" sz="1200" dirty="0">
                <a:ea typeface="微软雅黑" panose="020B0503020204020204" pitchFamily="34" charset="-122"/>
              </a:rPr>
              <a:t>. </a:t>
            </a:r>
            <a:r>
              <a:rPr lang="zh-CN" altLang="en-US" sz="1200" dirty="0">
                <a:ea typeface="微软雅黑" panose="020B0503020204020204" pitchFamily="34" charset="-122"/>
              </a:rPr>
              <a:t>中华内科志</a:t>
            </a:r>
            <a:r>
              <a:rPr lang="en-US" altLang="zh-CN" sz="1200" dirty="0">
                <a:ea typeface="微软雅黑" panose="020B0503020204020204" pitchFamily="34" charset="-122"/>
              </a:rPr>
              <a:t>.2011;50(9):</a:t>
            </a:r>
            <a:r>
              <a:rPr lang="en-US" altLang="zh-CN" sz="1200" dirty="0"/>
              <a:t>799-805</a:t>
            </a:r>
            <a:r>
              <a:rPr lang="en-US" altLang="zh-CN" sz="1200" dirty="0">
                <a:ea typeface="微软雅黑" panose="020B0503020204020204" pitchFamily="34" charset="-122"/>
              </a:rPr>
              <a:t>;</a:t>
            </a:r>
            <a:endParaRPr lang="en-US" altLang="zh-CN" sz="1200" dirty="0">
              <a:ea typeface="微软雅黑" panose="020B0503020204020204" pitchFamily="34" charset="-122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1200" dirty="0"/>
              <a:t>Isabelle </a:t>
            </a:r>
            <a:r>
              <a:rPr lang="en-US" altLang="zh-CN" sz="1200" dirty="0" err="1"/>
              <a:t>Loubinoux</a:t>
            </a:r>
            <a:r>
              <a:rPr lang="en-US" altLang="zh-CN" sz="1200" dirty="0"/>
              <a:t> et al. J Cell Mol Med. 2012 Sep;16(9):1961-9.</a:t>
            </a:r>
            <a:endParaRPr lang="en-US" altLang="zh-CN" sz="1200" dirty="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1200" dirty="0"/>
              <a:t>Kimberly Dwyer </a:t>
            </a:r>
            <a:r>
              <a:rPr lang="en-US" altLang="zh-CN" sz="1200" dirty="0" err="1"/>
              <a:t>Hollender</a:t>
            </a:r>
            <a:r>
              <a:rPr lang="en-US" altLang="zh-CN" sz="1200" dirty="0"/>
              <a:t>. </a:t>
            </a:r>
            <a:r>
              <a:rPr lang="fr-FR" altLang="zh-CN" sz="1200" dirty="0"/>
              <a:t>J Neurosci Nurs. 2014 Jun;46(3):135-41</a:t>
            </a:r>
            <a:endParaRPr lang="en-US" altLang="zh-CN" sz="1200" dirty="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1200" dirty="0"/>
              <a:t>L.-J. Burton, S. Tyson. Psychological Medicine(2015),45,29-49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88852"/>
            <a:ext cx="91440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24585" algn="r">
              <a:lnSpc>
                <a:spcPct val="100000"/>
              </a:lnSpc>
            </a:pPr>
            <a:r>
              <a:rPr sz="1350" spc="5" dirty="0">
                <a:solidFill>
                  <a:srgbClr val="30476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工业设计系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88852"/>
            <a:ext cx="9144000" cy="369147"/>
          </a:xfrm>
          <a:custGeom>
            <a:avLst/>
            <a:gdLst/>
            <a:ahLst/>
            <a:cxnLst/>
            <a:rect l="l" t="t" r="r" b="b"/>
            <a:pathLst>
              <a:path w="9144000" h="276860">
                <a:moveTo>
                  <a:pt x="9143999" y="0"/>
                </a:moveTo>
                <a:lnTo>
                  <a:pt x="0" y="0"/>
                </a:lnTo>
                <a:lnTo>
                  <a:pt x="0" y="276859"/>
                </a:lnTo>
                <a:lnTo>
                  <a:pt x="9143999" y="276859"/>
                </a:lnTo>
                <a:lnTo>
                  <a:pt x="9143999" y="0"/>
                </a:lnTo>
                <a:close/>
              </a:path>
            </a:pathLst>
          </a:custGeom>
          <a:solidFill>
            <a:srgbClr val="3047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44313"/>
            <a:ext cx="1408430" cy="7620"/>
          </a:xfrm>
          <a:custGeom>
            <a:avLst/>
            <a:gdLst/>
            <a:ahLst/>
            <a:cxnLst/>
            <a:rect l="l" t="t" r="r" b="b"/>
            <a:pathLst>
              <a:path w="1408430" h="5715">
                <a:moveTo>
                  <a:pt x="0" y="0"/>
                </a:moveTo>
                <a:lnTo>
                  <a:pt x="1408430" y="5714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75550" y="640926"/>
            <a:ext cx="1568450" cy="22013"/>
          </a:xfrm>
          <a:custGeom>
            <a:avLst/>
            <a:gdLst/>
            <a:ahLst/>
            <a:cxnLst/>
            <a:rect l="l" t="t" r="r" b="b"/>
            <a:pathLst>
              <a:path w="1568450" h="16509">
                <a:moveTo>
                  <a:pt x="0" y="0"/>
                </a:moveTo>
                <a:lnTo>
                  <a:pt x="1568450" y="16509"/>
                </a:lnTo>
              </a:path>
            </a:pathLst>
          </a:custGeom>
          <a:ln w="25400">
            <a:solidFill>
              <a:srgbClr val="304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7623" y="386810"/>
            <a:ext cx="53511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0" marR="5080" indent="-247015">
              <a:lnSpc>
                <a:spcPct val="10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sz="2000" dirty="0"/>
              <a:t>年，美国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AH</a:t>
            </a:r>
            <a:r>
              <a:rPr sz="20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000" spc="-15" dirty="0"/>
              <a:t>及</a:t>
            </a:r>
            <a:r>
              <a:rPr sz="20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ASA</a:t>
            </a:r>
            <a:r>
              <a:rPr sz="2000" dirty="0">
                <a:solidFill>
                  <a:srgbClr val="FF0000"/>
                </a:solidFill>
              </a:rPr>
              <a:t>首次</a:t>
            </a:r>
            <a:r>
              <a:rPr sz="2000" spc="-15" dirty="0"/>
              <a:t>对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PSD</a:t>
            </a:r>
            <a:r>
              <a:rPr sz="2000" dirty="0"/>
              <a:t>发</a:t>
            </a:r>
            <a:r>
              <a:rPr sz="2000" spc="-15" dirty="0"/>
              <a:t>表</a:t>
            </a:r>
            <a:r>
              <a:rPr sz="2000" dirty="0"/>
              <a:t>联合 科学声明，体现了其对</a:t>
            </a:r>
            <a:r>
              <a:rPr sz="2000" spc="-15" dirty="0"/>
              <a:t>卒</a:t>
            </a:r>
            <a:r>
              <a:rPr sz="2000" dirty="0"/>
              <a:t>中预</a:t>
            </a:r>
            <a:r>
              <a:rPr sz="2000" spc="-15" dirty="0"/>
              <a:t>后</a:t>
            </a:r>
            <a:r>
              <a:rPr sz="2000" dirty="0"/>
              <a:t>的重</a:t>
            </a:r>
            <a:r>
              <a:rPr sz="2000" spc="-15" dirty="0"/>
              <a:t>要</a:t>
            </a:r>
            <a:r>
              <a:rPr sz="2000" dirty="0"/>
              <a:t>意义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146" y="6586779"/>
            <a:ext cx="1522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St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roke.</a:t>
            </a:r>
            <a:r>
              <a:rPr sz="1000" spc="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2017;48:e3</a:t>
            </a:r>
            <a:r>
              <a:rPr sz="1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43.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940" y="1298785"/>
            <a:ext cx="3166491" cy="49411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75303" y="2090928"/>
            <a:ext cx="5177028" cy="261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1138" y="2350685"/>
            <a:ext cx="4588002" cy="1832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4111" y="4192015"/>
            <a:ext cx="4482084" cy="199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12310" y="4234689"/>
            <a:ext cx="4347210" cy="1812713"/>
          </a:xfrm>
          <a:custGeom>
            <a:avLst/>
            <a:gdLst/>
            <a:ahLst/>
            <a:cxnLst/>
            <a:rect l="l" t="t" r="r" b="b"/>
            <a:pathLst>
              <a:path w="4347209" h="1359535">
                <a:moveTo>
                  <a:pt x="0" y="451738"/>
                </a:moveTo>
                <a:lnTo>
                  <a:pt x="5275" y="408135"/>
                </a:lnTo>
                <a:lnTo>
                  <a:pt x="20261" y="368349"/>
                </a:lnTo>
                <a:lnTo>
                  <a:pt x="43695" y="333642"/>
                </a:lnTo>
                <a:lnTo>
                  <a:pt x="74313" y="305279"/>
                </a:lnTo>
                <a:lnTo>
                  <a:pt x="110853" y="284521"/>
                </a:lnTo>
                <a:lnTo>
                  <a:pt x="152052" y="272632"/>
                </a:lnTo>
                <a:lnTo>
                  <a:pt x="181483" y="270256"/>
                </a:lnTo>
                <a:lnTo>
                  <a:pt x="724535" y="270256"/>
                </a:lnTo>
                <a:lnTo>
                  <a:pt x="1116838" y="0"/>
                </a:lnTo>
                <a:lnTo>
                  <a:pt x="1811147" y="270256"/>
                </a:lnTo>
                <a:lnTo>
                  <a:pt x="4165345" y="270256"/>
                </a:lnTo>
                <a:lnTo>
                  <a:pt x="4180226" y="270857"/>
                </a:lnTo>
                <a:lnTo>
                  <a:pt x="4222698" y="279510"/>
                </a:lnTo>
                <a:lnTo>
                  <a:pt x="4260931" y="297452"/>
                </a:lnTo>
                <a:lnTo>
                  <a:pt x="4293663" y="323421"/>
                </a:lnTo>
                <a:lnTo>
                  <a:pt x="4319632" y="356153"/>
                </a:lnTo>
                <a:lnTo>
                  <a:pt x="4337574" y="394386"/>
                </a:lnTo>
                <a:lnTo>
                  <a:pt x="4346227" y="436858"/>
                </a:lnTo>
                <a:lnTo>
                  <a:pt x="4346829" y="451738"/>
                </a:lnTo>
                <a:lnTo>
                  <a:pt x="4346829" y="723950"/>
                </a:lnTo>
                <a:lnTo>
                  <a:pt x="4346829" y="1177632"/>
                </a:lnTo>
                <a:lnTo>
                  <a:pt x="4346227" y="1192517"/>
                </a:lnTo>
                <a:lnTo>
                  <a:pt x="4337574" y="1234994"/>
                </a:lnTo>
                <a:lnTo>
                  <a:pt x="4319632" y="1273229"/>
                </a:lnTo>
                <a:lnTo>
                  <a:pt x="4293663" y="1305960"/>
                </a:lnTo>
                <a:lnTo>
                  <a:pt x="4260931" y="1331925"/>
                </a:lnTo>
                <a:lnTo>
                  <a:pt x="4222698" y="1349863"/>
                </a:lnTo>
                <a:lnTo>
                  <a:pt x="4180226" y="1358514"/>
                </a:lnTo>
                <a:lnTo>
                  <a:pt x="4165345" y="1359115"/>
                </a:lnTo>
                <a:lnTo>
                  <a:pt x="1811147" y="1359115"/>
                </a:lnTo>
                <a:lnTo>
                  <a:pt x="724535" y="1359115"/>
                </a:lnTo>
                <a:lnTo>
                  <a:pt x="181483" y="1359115"/>
                </a:lnTo>
                <a:lnTo>
                  <a:pt x="166602" y="1358514"/>
                </a:lnTo>
                <a:lnTo>
                  <a:pt x="124130" y="1349863"/>
                </a:lnTo>
                <a:lnTo>
                  <a:pt x="85897" y="1331925"/>
                </a:lnTo>
                <a:lnTo>
                  <a:pt x="53165" y="1305960"/>
                </a:lnTo>
                <a:lnTo>
                  <a:pt x="27196" y="1273229"/>
                </a:lnTo>
                <a:lnTo>
                  <a:pt x="9254" y="1234994"/>
                </a:lnTo>
                <a:lnTo>
                  <a:pt x="601" y="1192517"/>
                </a:lnTo>
                <a:lnTo>
                  <a:pt x="0" y="1177632"/>
                </a:lnTo>
                <a:lnTo>
                  <a:pt x="0" y="723950"/>
                </a:lnTo>
                <a:lnTo>
                  <a:pt x="0" y="451738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57547" y="4877797"/>
            <a:ext cx="380365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这个科学声明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旨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总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结现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知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识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引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起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大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家对</a:t>
            </a:r>
            <a:r>
              <a:rPr sz="13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这一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识别不足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调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查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不足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治</a:t>
            </a:r>
            <a:r>
              <a:rPr sz="1350" b="1" spc="-10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疗</a:t>
            </a:r>
            <a:r>
              <a:rPr sz="1350" b="1" spc="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</a:t>
            </a:r>
            <a:r>
              <a:rPr sz="1350" b="1" spc="-5" dirty="0">
                <a:solidFill>
                  <a:srgbClr val="C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足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问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sz="135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35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做进 一步的研究。</a:t>
            </a:r>
            <a:endParaRPr sz="13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4626</Words>
  <Application>WPS 演示</Application>
  <PresentationFormat>全屏显示(4:3)</PresentationFormat>
  <Paragraphs>484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Times New Roman</vt:lpstr>
      <vt:lpstr>Arial</vt:lpstr>
      <vt:lpstr>Calibri</vt:lpstr>
      <vt:lpstr>Arial Unicode MS</vt:lpstr>
      <vt:lpstr>Times New Roman</vt:lpstr>
      <vt:lpstr>方正大黑简体</vt:lpstr>
      <vt:lpstr>黑体</vt:lpstr>
      <vt:lpstr>Symbol</vt:lpstr>
      <vt:lpstr>Calibri</vt:lpstr>
      <vt:lpstr>Calibri Light</vt:lpstr>
      <vt:lpstr>Office 主题</vt:lpstr>
      <vt:lpstr>缺血性卒中后二级预防经典的“三驾马车”</vt:lpstr>
      <vt:lpstr>PowerPoint 演示文稿</vt:lpstr>
      <vt:lpstr>Meta分析显示， 约1/3的卒中后患者可发生卒中后抑郁</vt:lpstr>
      <vt:lpstr>我国PRIOD研究显示：  卒中后1年抑郁42%，卒中后2周抑郁增加 卒中1年复发风险49%</vt:lpstr>
      <vt:lpstr>致残率具有相关性</vt:lpstr>
      <vt:lpstr>PSD显著增加卒中患者的死亡风险</vt:lpstr>
      <vt:lpstr>PSD影响卒中二级预防和预后结局</vt:lpstr>
      <vt:lpstr>PowerPoint 演示文稿</vt:lpstr>
      <vt:lpstr>2017年，美国AHA及ASA首次对PSD发表联合 科学声明，体现了其对卒中预后的重要意义</vt:lpstr>
      <vt:lpstr>2018年 AHA/ASA 急性缺血性卒中患者早期管理指南推荐： 应常规筛查卒中后抑郁，诊断后都应接受抗抑郁药物治疗 </vt:lpstr>
      <vt:lpstr>2017年 加拿大卒中二级预防指南指出： 抑郁筛查治疗应作为卒中患者二级预防的一部分 </vt:lpstr>
      <vt:lpstr>PowerPoint 演示文稿</vt:lpstr>
      <vt:lpstr>识别抑郁症状的核心线索</vt:lpstr>
      <vt:lpstr>用于PSD的筛查诊断工具</vt:lpstr>
      <vt:lpstr>患者抑郁自测工具——PHQ-9</vt:lpstr>
      <vt:lpstr>研究显示PSD多发于脑卒中后早期</vt:lpstr>
      <vt:lpstr>美国综合卒中中心（CSC）管理认证要求指出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liangcaixia</dc:creator>
  <cp:lastModifiedBy>罗庆华</cp:lastModifiedBy>
  <cp:revision>656</cp:revision>
  <dcterms:created xsi:type="dcterms:W3CDTF">2018-06-20T01:57:00Z</dcterms:created>
  <dcterms:modified xsi:type="dcterms:W3CDTF">2020-12-17T01:36:01Z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