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7" r:id="rId3"/>
    <p:sldId id="257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8" r:id="rId15"/>
    <p:sldId id="275" r:id="rId16"/>
    <p:sldId id="270" r:id="rId17"/>
    <p:sldId id="279" r:id="rId18"/>
    <p:sldId id="271" r:id="rId19"/>
    <p:sldId id="272" r:id="rId20"/>
    <p:sldId id="280" r:id="rId21"/>
    <p:sldId id="274" r:id="rId2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70685" y="2831465"/>
            <a:ext cx="9144000" cy="1400175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zh-CN" altLang="zh-CN" b="1"/>
              <a:t>神经精神系统疾病</a:t>
            </a:r>
            <a:br>
              <a:rPr lang="zh-CN" altLang="zh-CN" b="1"/>
            </a:br>
            <a:r>
              <a:rPr lang="zh-CN" altLang="zh-CN" b="1"/>
              <a:t>多学科联合病例示教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2308860"/>
            <a:ext cx="9144000" cy="2948940"/>
          </a:xfrm>
        </p:spPr>
        <p:txBody>
          <a:bodyPr/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2018</a:t>
            </a:r>
            <a:r>
              <a:rPr lang="zh-CN" altLang="en-US"/>
              <a:t>年</a:t>
            </a:r>
            <a:r>
              <a:rPr lang="en-US" altLang="zh-CN"/>
              <a:t>12</a:t>
            </a:r>
            <a:r>
              <a:rPr lang="zh-CN" altLang="en-US"/>
              <a:t>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5670" y="100330"/>
            <a:ext cx="10515600" cy="900430"/>
          </a:xfrm>
        </p:spPr>
        <p:txBody>
          <a:bodyPr/>
          <a:lstStyle/>
          <a:p>
            <a:r>
              <a:rPr lang="zh-CN" altLang="en-US" sz="3600" b="1"/>
              <a:t>辅助检查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71855"/>
            <a:ext cx="10515600" cy="53054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sz="2400" dirty="0">
                <a:sym typeface="+mn-ea"/>
              </a:rPr>
              <a:t>急诊头颈</a:t>
            </a:r>
            <a:r>
              <a:rPr lang="en-US" altLang="zh-CN" sz="2400" dirty="0">
                <a:sym typeface="+mn-ea"/>
              </a:rPr>
              <a:t>CTA+CTP</a:t>
            </a:r>
            <a:r>
              <a:rPr lang="zh-CN" altLang="en-US" sz="2400" dirty="0">
                <a:sym typeface="+mn-ea"/>
              </a:rPr>
              <a:t>（</a:t>
            </a:r>
            <a:r>
              <a:rPr lang="en-US" altLang="zh-CN" sz="2400" dirty="0">
                <a:sym typeface="+mn-ea"/>
              </a:rPr>
              <a:t>2018-12-4 11:58</a:t>
            </a:r>
            <a:r>
              <a:rPr lang="zh-CN" altLang="en-US" sz="2400" dirty="0">
                <a:sym typeface="+mn-ea"/>
              </a:rPr>
              <a:t>）</a:t>
            </a:r>
            <a:endParaRPr lang="zh-CN" altLang="en-US" sz="2400" dirty="0"/>
          </a:p>
          <a:p>
            <a:pPr>
              <a:lnSpc>
                <a:spcPct val="110000"/>
              </a:lnSpc>
            </a:pPr>
            <a:r>
              <a:rPr lang="en-US" altLang="zh-CN" sz="2400" dirty="0">
                <a:sym typeface="+mn-ea"/>
              </a:rPr>
              <a:t>CTA</a:t>
            </a:r>
            <a:r>
              <a:rPr lang="zh-CN" altLang="en-US" sz="2400" dirty="0">
                <a:sym typeface="+mn-ea"/>
              </a:rPr>
              <a:t>：右侧大脑中动脉M1段近分叉处管腔明显狭窄，较前片比较狭窄程度减轻，其内可见少许造影剂充填，远端分支显影可；</a:t>
            </a:r>
            <a:endParaRPr lang="zh-CN" altLang="en-US" sz="2400" dirty="0"/>
          </a:p>
          <a:p>
            <a:pPr>
              <a:lnSpc>
                <a:spcPct val="110000"/>
              </a:lnSpc>
            </a:pPr>
            <a:r>
              <a:rPr lang="zh-CN" altLang="en-US" sz="2400" dirty="0">
                <a:sym typeface="+mn-ea"/>
              </a:rPr>
              <a:t> CTP：右侧额顶颞枕叶、基底节及半卵圆中心灌注较对侧降低。</a:t>
            </a:r>
          </a:p>
          <a:p>
            <a:endParaRPr lang="zh-CN" altLang="en-US" dirty="0"/>
          </a:p>
        </p:txBody>
      </p:sp>
      <p:pic>
        <p:nvPicPr>
          <p:cNvPr id="4" name="图片 3" descr="image_s0007_i00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0380"/>
            <a:ext cx="3561080" cy="3561080"/>
          </a:xfrm>
          <a:prstGeom prst="rect">
            <a:avLst/>
          </a:prstGeom>
        </p:spPr>
      </p:pic>
      <p:pic>
        <p:nvPicPr>
          <p:cNvPr id="5" name="图片 4" descr="image_s0006_i00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290" y="3040380"/>
            <a:ext cx="3587115" cy="3587115"/>
          </a:xfrm>
          <a:prstGeom prst="rect">
            <a:avLst/>
          </a:prstGeom>
        </p:spPr>
      </p:pic>
      <p:pic>
        <p:nvPicPr>
          <p:cNvPr id="6" name="图片 5" descr="image_s0006_i0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415" y="3041015"/>
            <a:ext cx="3560445" cy="35604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7120"/>
          </a:xfrm>
        </p:spPr>
        <p:txBody>
          <a:bodyPr/>
          <a:lstStyle/>
          <a:p>
            <a:r>
              <a:rPr lang="zh-CN" altLang="en-US" sz="3600" b="1" dirty="0">
                <a:sym typeface="+mn-ea"/>
              </a:rPr>
              <a:t>诊治经过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452245"/>
            <a:ext cx="10648167" cy="5060315"/>
          </a:xfrm>
        </p:spPr>
        <p:txBody>
          <a:bodyPr>
            <a:normAutofit fontScale="92500"/>
          </a:bodyPr>
          <a:lstStyle/>
          <a:p>
            <a:pPr algn="l">
              <a:lnSpc>
                <a:spcPct val="160000"/>
              </a:lnSpc>
            </a:pPr>
            <a:r>
              <a:rPr lang="zh-CN" altLang="en-US" dirty="0"/>
              <a:t>患者症状加重，考虑诊断右侧大面积脑梗死；头颈部CTA提示右侧大脑中动脉闭塞，</a:t>
            </a:r>
            <a:r>
              <a:rPr lang="zh-CN" altLang="en-US" dirty="0">
                <a:sym typeface="+mn-ea"/>
              </a:rPr>
              <a:t>血管再通可能性小，可能遗留严重神经功能障碍，且随后3-7天激发严重脑水肿可能导致患者脑疝形成死亡。CTP提示</a:t>
            </a:r>
            <a:r>
              <a:rPr lang="zh-CN" altLang="en-US" dirty="0"/>
              <a:t>核心梗死区域小，仍存在可挽救的缺血半暗带，有行脑血管造影及支架取栓术指征。</a:t>
            </a:r>
          </a:p>
          <a:p>
            <a:pPr algn="l">
              <a:lnSpc>
                <a:spcPct val="160000"/>
              </a:lnSpc>
            </a:pPr>
            <a:r>
              <a:rPr lang="zh-CN" altLang="en-US" dirty="0"/>
              <a:t>于</a:t>
            </a:r>
            <a:r>
              <a:rPr lang="en-US" altLang="zh-CN" dirty="0"/>
              <a:t>2018-12-4 </a:t>
            </a:r>
            <a:r>
              <a:rPr lang="zh-CN" altLang="en-US" dirty="0"/>
              <a:t>14:28在全麻下于DSA室行全脑血管造影术及右侧大脑中动脉球囊成形术；术后右侧大脑中动脉残余狭窄约50%，远端血管显影好。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image_s0014_i00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085" y="1287145"/>
            <a:ext cx="4890135" cy="4890135"/>
          </a:xfrm>
          <a:prstGeom prst="rect">
            <a:avLst/>
          </a:prstGeom>
        </p:spPr>
      </p:pic>
      <p:pic>
        <p:nvPicPr>
          <p:cNvPr id="6" name="图片 5" descr="image_s0003_i00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95" y="1287145"/>
            <a:ext cx="4890135" cy="48901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6465"/>
          </a:xfrm>
        </p:spPr>
        <p:txBody>
          <a:bodyPr/>
          <a:lstStyle/>
          <a:p>
            <a:r>
              <a:rPr lang="zh-CN" altLang="en-US" sz="3600" b="1">
                <a:sym typeface="+mn-ea"/>
              </a:rPr>
              <a:t>诊治经过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2926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40000"/>
              </a:lnSpc>
            </a:pPr>
            <a:r>
              <a:rPr lang="zh-CN" altLang="en-US" dirty="0"/>
              <a:t>术后患者肢体瘫痪仍重，意识水平逐渐恢复</a:t>
            </a:r>
          </a:p>
          <a:p>
            <a:pPr>
              <a:lnSpc>
                <a:spcPct val="140000"/>
              </a:lnSpc>
            </a:pPr>
            <a:r>
              <a:rPr lang="zh-CN" altLang="en-US" dirty="0">
                <a:sym typeface="+mn-ea"/>
              </a:rPr>
              <a:t>继续予抗血小板聚集、改善循环及他汀类药物治疗；</a:t>
            </a:r>
            <a:endParaRPr lang="en-US" altLang="zh-CN" dirty="0"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ym typeface="+mn-ea"/>
              </a:rPr>
              <a:t>床旁康复治疗；</a:t>
            </a:r>
            <a:endParaRPr lang="en-US" altLang="zh-CN" dirty="0"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dirty="0">
                <a:sym typeface="+mn-ea"/>
              </a:rPr>
              <a:t>2018-12-6</a:t>
            </a:r>
            <a:r>
              <a:rPr lang="zh-CN" altLang="en-US" dirty="0">
                <a:sym typeface="+mn-ea"/>
              </a:rPr>
              <a:t>：意识嗜睡，左上肢肌力0级，左下肢肌力</a:t>
            </a:r>
            <a:r>
              <a:rPr lang="en-US" altLang="zh-CN" dirty="0">
                <a:sym typeface="+mn-ea"/>
              </a:rPr>
              <a:t>0</a:t>
            </a:r>
            <a:r>
              <a:rPr lang="zh-CN" altLang="en-US" dirty="0">
                <a:sym typeface="+mn-ea"/>
              </a:rPr>
              <a:t>级；</a:t>
            </a:r>
          </a:p>
          <a:p>
            <a:pPr algn="l">
              <a:lnSpc>
                <a:spcPct val="140000"/>
              </a:lnSpc>
            </a:pPr>
            <a:r>
              <a:rPr lang="en-US" altLang="zh-CN" dirty="0">
                <a:sym typeface="+mn-ea"/>
              </a:rPr>
              <a:t>2018-12-8</a:t>
            </a:r>
            <a:r>
              <a:rPr lang="zh-CN" altLang="en-US" dirty="0">
                <a:sym typeface="+mn-ea"/>
              </a:rPr>
              <a:t>：意识清楚，左上肢肌力0级，左下肢肌力III级；</a:t>
            </a:r>
            <a:endParaRPr lang="en-US" altLang="zh-CN" dirty="0"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dirty="0">
                <a:sym typeface="+mn-ea"/>
              </a:rPr>
              <a:t>2018-12-19</a:t>
            </a:r>
            <a:r>
              <a:rPr lang="zh-CN" altLang="en-US" dirty="0">
                <a:sym typeface="+mn-ea"/>
              </a:rPr>
              <a:t>：意识清楚，左上肢肌力II级，左下肢肌力III级；</a:t>
            </a:r>
            <a:endParaRPr lang="en-US" altLang="zh-CN" dirty="0">
              <a:sym typeface="+mn-ea"/>
            </a:endParaRPr>
          </a:p>
          <a:p>
            <a:pPr algn="l">
              <a:lnSpc>
                <a:spcPct val="140000"/>
              </a:lnSpc>
            </a:pPr>
            <a:endParaRPr lang="zh-CN" altLang="en-US" dirty="0">
              <a:sym typeface="+mn-ea"/>
            </a:endParaRPr>
          </a:p>
          <a:p>
            <a:pPr algn="l">
              <a:lnSpc>
                <a:spcPct val="140000"/>
              </a:lnSpc>
            </a:pPr>
            <a:endParaRPr lang="zh-CN" altLang="en-US" dirty="0"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F231F-1F31-4EA9-9A3C-7B6144E32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神经科查体视频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4DDC4F-2724-4542-B3D1-CCA861BCE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2985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D6F330-694C-49D6-BB86-3DE6EC18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535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辅助检查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B1C26E-0630-4D90-93EC-CC26F6F76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4921"/>
            <a:ext cx="10515600" cy="50120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头颅</a:t>
            </a:r>
            <a:r>
              <a:rPr lang="en-US" altLang="zh-CN" dirty="0"/>
              <a:t>MRI</a:t>
            </a:r>
            <a:r>
              <a:rPr lang="zh-CN" altLang="en-US" dirty="0"/>
              <a:t>（</a:t>
            </a:r>
            <a:r>
              <a:rPr lang="en-US" altLang="zh-CN" dirty="0"/>
              <a:t>2018-12-10</a:t>
            </a:r>
            <a:r>
              <a:rPr lang="zh-CN" altLang="en-US" dirty="0"/>
              <a:t>）：右侧半卵圆中心、侧脑室旁、基底节区及颞枕岛叶急性脑梗死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B04C19E-31AB-4CB9-B8FD-FB24BD1C6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4" y="2581275"/>
            <a:ext cx="3717622" cy="37176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087AAF7-7BBD-4C9E-8991-ED68F9B3E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14" y="2581275"/>
            <a:ext cx="3717621" cy="37176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58C3CB-D2FB-41D9-A618-8ED304C5F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54" y="2581274"/>
            <a:ext cx="3717621" cy="371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8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6465"/>
          </a:xfrm>
        </p:spPr>
        <p:txBody>
          <a:bodyPr/>
          <a:lstStyle/>
          <a:p>
            <a:r>
              <a:rPr lang="zh-CN" altLang="en-US" b="1">
                <a:sym typeface="+mn-ea"/>
              </a:rPr>
              <a:t>诊治经过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88110"/>
            <a:ext cx="10515600" cy="4789170"/>
          </a:xfrm>
        </p:spPr>
        <p:txBody>
          <a:bodyPr/>
          <a:lstStyle/>
          <a:p>
            <a:pPr algn="l">
              <a:lnSpc>
                <a:spcPct val="140000"/>
              </a:lnSpc>
            </a:pPr>
            <a:r>
              <a:rPr lang="zh-CN" altLang="en-US" dirty="0">
                <a:sym typeface="+mn-ea"/>
              </a:rPr>
              <a:t>患者住院期间出现情绪波动大，反复出现哭泣、恐惧、情绪低落，入睡困难，进食差，感觉悲观、绝望，不配合甚至抵触康复训练；</a:t>
            </a:r>
          </a:p>
          <a:p>
            <a:pPr algn="l">
              <a:lnSpc>
                <a:spcPct val="140000"/>
              </a:lnSpc>
            </a:pPr>
            <a:r>
              <a:rPr lang="zh-CN" altLang="en-US" dirty="0"/>
              <a:t>ICU转出后家属陪伴后情绪稍好转，但仍有反复哭泣，言语减少，入睡困难等；</a:t>
            </a:r>
          </a:p>
          <a:p>
            <a:pPr algn="l">
              <a:lnSpc>
                <a:spcPct val="140000"/>
              </a:lnSpc>
            </a:pPr>
            <a:r>
              <a:rPr lang="zh-CN" altLang="en-US" dirty="0"/>
              <a:t>汉密尔顿抑郁评分（</a:t>
            </a:r>
            <a:r>
              <a:rPr lang="en-US" altLang="zh-CN" dirty="0"/>
              <a:t>24</a:t>
            </a:r>
            <a:r>
              <a:rPr lang="zh-CN" altLang="en-US" dirty="0"/>
              <a:t>项）：</a:t>
            </a:r>
            <a:r>
              <a:rPr lang="en-US" altLang="zh-CN" dirty="0"/>
              <a:t>31</a:t>
            </a:r>
            <a:r>
              <a:rPr lang="zh-CN" altLang="en-US" dirty="0"/>
              <a:t>分</a:t>
            </a:r>
          </a:p>
          <a:p>
            <a:pPr algn="l">
              <a:lnSpc>
                <a:spcPct val="140000"/>
              </a:lnSpc>
            </a:pP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96AD30-A2FA-4F94-8ECB-D46A6AFA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精神检查视频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78982C-022A-47C5-AA3C-8BC77D172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096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64410"/>
            <a:ext cx="10515600" cy="320294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b="1" dirty="0"/>
              <a:t>思考</a:t>
            </a:r>
            <a:r>
              <a:rPr lang="en-US" altLang="zh-CN" b="1" dirty="0"/>
              <a:t>/</a:t>
            </a:r>
            <a:r>
              <a:rPr lang="zh-CN" altLang="en-US" b="1" dirty="0"/>
              <a:t>提问：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dirty="0"/>
              <a:t>1. </a:t>
            </a:r>
            <a:r>
              <a:rPr lang="zh-CN" altLang="en-US" dirty="0"/>
              <a:t>患者出现情绪变化的原因？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dirty="0"/>
              <a:t>2. </a:t>
            </a:r>
            <a:r>
              <a:rPr lang="zh-CN" altLang="en-US" dirty="0"/>
              <a:t>如何治疗？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ym typeface="+mn-ea"/>
              </a:rPr>
              <a:t>诊治经过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367419"/>
            <a:ext cx="10515600" cy="3977501"/>
          </a:xfrm>
        </p:spPr>
        <p:txBody>
          <a:bodyPr/>
          <a:lstStyle/>
          <a:p>
            <a:pPr algn="l">
              <a:lnSpc>
                <a:spcPct val="140000"/>
              </a:lnSpc>
            </a:pPr>
            <a:r>
              <a:rPr lang="zh-CN" altLang="en-US" dirty="0">
                <a:sym typeface="+mn-ea"/>
              </a:rPr>
              <a:t>精神科会诊予心理治疗及SSRIs类药物治疗</a:t>
            </a:r>
            <a:endParaRPr lang="zh-CN" altLang="en-US" dirty="0"/>
          </a:p>
          <a:p>
            <a:pPr algn="l">
              <a:lnSpc>
                <a:spcPct val="140000"/>
              </a:lnSpc>
            </a:pPr>
            <a:r>
              <a:rPr lang="zh-CN" altLang="en-US" dirty="0">
                <a:sym typeface="+mn-ea"/>
              </a:rPr>
              <a:t>患者症状好转，与家人交流增多，睡眠及进食情况好转</a:t>
            </a:r>
          </a:p>
          <a:p>
            <a:pPr algn="l">
              <a:lnSpc>
                <a:spcPct val="140000"/>
              </a:lnSpc>
            </a:pPr>
            <a:r>
              <a:rPr lang="zh-CN" altLang="en-US" dirty="0">
                <a:sym typeface="+mn-ea"/>
              </a:rPr>
              <a:t>逐渐开始积极配合康复训练，左上肢肌力部分恢复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F70A28B5-5FF1-44D9-813E-B752C389F623}"/>
              </a:ext>
            </a:extLst>
          </p:cNvPr>
          <p:cNvSpPr/>
          <p:nvPr/>
        </p:nvSpPr>
        <p:spPr>
          <a:xfrm>
            <a:off x="1699364" y="607512"/>
            <a:ext cx="9073020" cy="926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神经内科：主持及病例介绍（病史</a:t>
            </a:r>
            <a:r>
              <a:rPr lang="en-US" altLang="zh-CN" sz="2000" dirty="0"/>
              <a:t>-</a:t>
            </a:r>
            <a:r>
              <a:rPr lang="zh-CN" altLang="en-US" sz="2000" dirty="0"/>
              <a:t>简单讲解影像</a:t>
            </a:r>
            <a:r>
              <a:rPr lang="en-US" altLang="zh-CN" sz="2000" dirty="0"/>
              <a:t>-</a:t>
            </a:r>
            <a:r>
              <a:rPr lang="zh-CN" altLang="en-US" sz="2000" dirty="0"/>
              <a:t>诊断及治疗过程）</a:t>
            </a:r>
            <a:r>
              <a:rPr lang="en-US" altLang="zh-CN" sz="2000" dirty="0"/>
              <a:t>30min</a:t>
            </a:r>
          </a:p>
          <a:p>
            <a:pPr algn="ctr"/>
            <a:r>
              <a:rPr lang="zh-CN" altLang="en-US" sz="2000" dirty="0"/>
              <a:t>查体视频</a:t>
            </a:r>
            <a:r>
              <a:rPr lang="en-US" altLang="zh-CN" sz="2000"/>
              <a:t>8min</a:t>
            </a:r>
            <a:endParaRPr lang="zh-CN" altLang="en-US" sz="2000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C84B2661-9928-4FEF-86E5-04BE5A45F0A6}"/>
              </a:ext>
            </a:extLst>
          </p:cNvPr>
          <p:cNvSpPr/>
          <p:nvPr/>
        </p:nvSpPr>
        <p:spPr>
          <a:xfrm>
            <a:off x="1699364" y="3153434"/>
            <a:ext cx="9073020" cy="926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/>
              <a:t>放射科：读片（</a:t>
            </a:r>
            <a:r>
              <a:rPr lang="en-US" altLang="zh-CN" sz="2000" dirty="0"/>
              <a:t>CT</a:t>
            </a:r>
            <a:r>
              <a:rPr lang="zh-CN" altLang="en-US" sz="2000" dirty="0"/>
              <a:t>平扫</a:t>
            </a:r>
            <a:r>
              <a:rPr lang="en-US" altLang="zh-CN" sz="2000" dirty="0"/>
              <a:t>---MRI---CTA&amp;CTP---</a:t>
            </a:r>
            <a:r>
              <a:rPr lang="zh-CN" altLang="en-US" sz="2000" dirty="0"/>
              <a:t>简要介绍</a:t>
            </a:r>
            <a:r>
              <a:rPr lang="en-US" altLang="zh-CN" sz="2000" dirty="0"/>
              <a:t>DSA</a:t>
            </a:r>
            <a:r>
              <a:rPr lang="zh-CN" altLang="en-US" sz="2000" dirty="0"/>
              <a:t>）</a:t>
            </a:r>
            <a:r>
              <a:rPr lang="en-US" altLang="zh-CN" sz="2000" dirty="0"/>
              <a:t> 20min</a:t>
            </a:r>
            <a:endParaRPr lang="zh-CN" altLang="en-US" sz="2000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711A8BA-F864-454D-A460-A8EDFB6B0428}"/>
              </a:ext>
            </a:extLst>
          </p:cNvPr>
          <p:cNvSpPr/>
          <p:nvPr/>
        </p:nvSpPr>
        <p:spPr>
          <a:xfrm>
            <a:off x="1699364" y="1863245"/>
            <a:ext cx="9073020" cy="926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/>
              <a:t>精神科：精神科检查（</a:t>
            </a:r>
            <a:r>
              <a:rPr lang="en-US" altLang="zh-CN" sz="2000" dirty="0"/>
              <a:t>12min</a:t>
            </a:r>
            <a:r>
              <a:rPr lang="zh-CN" altLang="en-US" sz="2000" dirty="0"/>
              <a:t>）；相关的精神症状及其治疗和预后（</a:t>
            </a:r>
            <a:r>
              <a:rPr lang="en-US" altLang="zh-CN" sz="2000" dirty="0"/>
              <a:t>20min</a:t>
            </a:r>
            <a:r>
              <a:rPr lang="zh-CN" altLang="en-US" sz="2000" dirty="0"/>
              <a:t>）</a:t>
            </a:r>
            <a:endParaRPr lang="en-US" altLang="zh-CN" sz="2000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6023845A-64CA-46DF-B518-512657007F1E}"/>
              </a:ext>
            </a:extLst>
          </p:cNvPr>
          <p:cNvSpPr/>
          <p:nvPr/>
        </p:nvSpPr>
        <p:spPr>
          <a:xfrm>
            <a:off x="1699364" y="4409167"/>
            <a:ext cx="9073020" cy="926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/>
              <a:t>神经内科总结：动脉血栓性脑梗死进行总结及适当拓展</a:t>
            </a:r>
            <a:r>
              <a:rPr lang="en-US" altLang="zh-CN" sz="2000" dirty="0"/>
              <a:t>     20min</a:t>
            </a:r>
            <a:endParaRPr lang="zh-CN" altLang="en-US" sz="2000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AD62A8B-5230-4A32-8534-E4A6393BA728}"/>
              </a:ext>
            </a:extLst>
          </p:cNvPr>
          <p:cNvSpPr/>
          <p:nvPr/>
        </p:nvSpPr>
        <p:spPr>
          <a:xfrm>
            <a:off x="1699364" y="5680562"/>
            <a:ext cx="9073020" cy="926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讨论和提问（</a:t>
            </a:r>
            <a:r>
              <a:rPr lang="en-US" altLang="zh-CN" sz="2000" dirty="0"/>
              <a:t>10min</a:t>
            </a:r>
            <a:r>
              <a:rPr lang="zh-CN" altLang="en-US" sz="20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612745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160ED0-2B28-4B83-B262-175E91A1B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246" y="2594758"/>
            <a:ext cx="10347543" cy="1325563"/>
          </a:xfrm>
        </p:spPr>
        <p:txBody>
          <a:bodyPr/>
          <a:lstStyle/>
          <a:p>
            <a:r>
              <a:rPr lang="zh-CN" altLang="en-US" dirty="0"/>
              <a:t>放射科讲解相关影像</a:t>
            </a:r>
          </a:p>
        </p:txBody>
      </p:sp>
    </p:spTree>
    <p:extLst>
      <p:ext uri="{BB962C8B-B14F-4D97-AF65-F5344CB8AC3E}">
        <p14:creationId xmlns:p14="http://schemas.microsoft.com/office/powerpoint/2010/main" val="2730252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55345"/>
            <a:ext cx="10515600" cy="901065"/>
          </a:xfrm>
        </p:spPr>
        <p:txBody>
          <a:bodyPr/>
          <a:lstStyle/>
          <a:p>
            <a:r>
              <a:rPr lang="zh-CN" altLang="en-US" sz="3600" b="1" dirty="0"/>
              <a:t>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54555"/>
            <a:ext cx="10515600" cy="29908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/>
              <a:t>动脉血栓性脑梗死急性期的诊断和急性期治疗</a:t>
            </a:r>
          </a:p>
          <a:p>
            <a:pPr>
              <a:lnSpc>
                <a:spcPct val="130000"/>
              </a:lnSpc>
            </a:pPr>
            <a:r>
              <a:rPr lang="zh-CN" altLang="en-US" dirty="0"/>
              <a:t>卒中后抑郁的诊断和治疗</a:t>
            </a:r>
          </a:p>
          <a:p>
            <a:pPr>
              <a:lnSpc>
                <a:spcPct val="130000"/>
              </a:lnSpc>
            </a:pPr>
            <a:r>
              <a:rPr lang="zh-CN" altLang="en-US" dirty="0"/>
              <a:t>神经精神系统相关的影像学检查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b="1"/>
              <a:t>病史介绍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8055" y="1468755"/>
            <a:ext cx="10515600" cy="520890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/>
              <a:t>患者男，</a:t>
            </a:r>
            <a:r>
              <a:rPr lang="en-US" altLang="zh-CN"/>
              <a:t>58</a:t>
            </a:r>
            <a:r>
              <a:rPr lang="zh-CN" altLang="en-US"/>
              <a:t>岁，</a:t>
            </a:r>
            <a:r>
              <a:rPr lang="zh-CN" altLang="en-US">
                <a:sym typeface="+mn-ea"/>
              </a:rPr>
              <a:t>入院时间</a:t>
            </a:r>
            <a:r>
              <a:rPr lang="en-US" altLang="zh-CN">
                <a:sym typeface="+mn-ea"/>
              </a:rPr>
              <a:t>2018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12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日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因</a:t>
            </a:r>
            <a:r>
              <a:rPr lang="en-US" altLang="zh-CN"/>
              <a:t>“</a:t>
            </a:r>
            <a:r>
              <a:rPr lang="zh-CN" altLang="en-US"/>
              <a:t>突发吐词不清、左侧肢体无力4.5小时”</a:t>
            </a:r>
          </a:p>
          <a:p>
            <a:pPr>
              <a:lnSpc>
                <a:spcPct val="140000"/>
              </a:lnSpc>
            </a:pPr>
            <a:r>
              <a:rPr lang="zh-CN" altLang="en-US"/>
              <a:t>入院前4.5小时患者无明显诱因开始出现吐词不清，言语欠清晰，能与家人交流；左侧肢体无力，跌倒，无意识丧失，无</a:t>
            </a:r>
            <a:r>
              <a:rPr lang="zh-CN" altLang="en-US">
                <a:sym typeface="+mn-ea"/>
              </a:rPr>
              <a:t>肢体抽搐、</a:t>
            </a:r>
            <a:r>
              <a:rPr lang="zh-CN" altLang="en-US"/>
              <a:t>大小便失禁；未诉头晕头痛，无恶心、呕吐；无吞咽困难、饮水呛咳；急诊入院。</a:t>
            </a:r>
          </a:p>
          <a:p>
            <a:pPr>
              <a:lnSpc>
                <a:spcPct val="140000"/>
              </a:lnSpc>
            </a:pPr>
            <a:r>
              <a:rPr lang="zh-CN" altLang="en-US"/>
              <a:t>既往史：高血压病史</a:t>
            </a:r>
            <a:r>
              <a:rPr lang="en-US" altLang="zh-CN"/>
              <a:t>5</a:t>
            </a:r>
            <a:r>
              <a:rPr lang="zh-CN" altLang="en-US"/>
              <a:t>年；长期吸烟史</a:t>
            </a:r>
            <a:r>
              <a:rPr lang="en-US" altLang="zh-CN"/>
              <a:t>20</a:t>
            </a:r>
            <a:r>
              <a:rPr lang="zh-CN" altLang="en-US"/>
              <a:t>支</a:t>
            </a:r>
            <a:r>
              <a:rPr lang="en-US" altLang="zh-CN"/>
              <a:t>/</a:t>
            </a:r>
            <a:r>
              <a:rPr lang="zh-CN" altLang="en-US"/>
              <a:t>天</a:t>
            </a:r>
            <a:r>
              <a:rPr lang="en-US" altLang="zh-CN"/>
              <a:t>*30</a:t>
            </a:r>
            <a:r>
              <a:rPr lang="en-US" altLang="zh-CN" baseline="30000"/>
              <a:t>+</a:t>
            </a:r>
            <a:r>
              <a:rPr lang="zh-CN" altLang="en-US"/>
              <a:t>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860"/>
          </a:xfrm>
        </p:spPr>
        <p:txBody>
          <a:bodyPr/>
          <a:lstStyle/>
          <a:p>
            <a:r>
              <a:rPr lang="zh-CN" altLang="en-US" sz="3600" b="1">
                <a:sym typeface="+mn-ea"/>
              </a:rPr>
              <a:t>入院体格检查</a:t>
            </a:r>
            <a:endParaRPr lang="zh-CN" altLang="en-US" sz="36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76985"/>
            <a:ext cx="10515600" cy="4900295"/>
          </a:xfrm>
        </p:spPr>
        <p:txBody>
          <a:bodyPr>
            <a:normAutofit fontScale="92500"/>
          </a:bodyPr>
          <a:lstStyle/>
          <a:p>
            <a:pPr algn="l">
              <a:lnSpc>
                <a:spcPct val="140000"/>
              </a:lnSpc>
            </a:pPr>
            <a:r>
              <a:rPr lang="zh-CN" altLang="en-US" dirty="0">
                <a:sym typeface="+mn-ea"/>
              </a:rPr>
              <a:t>T 36.7℃　P 92 次/分　R 20 次/分BP 175/102mmHg。意识清楚，对答切题，吐词不清，定向力、记忆力正常，双瞳孔等大等圆，对光反应灵敏，双侧额纹对称，左侧鼻唇沟变浅，伸舌左偏，悬雍垂居中，咽反射存在；颈阻（-），布氏征、克氏征阴性，四肢肌张力不高，左上肢肌力III级，左下肢肌力III级，右侧肢肌力Ⅴ级，四肢腱反射（2+），左侧偏身痛觉减退，左侧病理征阳性，右侧病理征阴性。</a:t>
            </a:r>
            <a:endParaRPr lang="zh-CN" altLang="en-US" dirty="0"/>
          </a:p>
          <a:p>
            <a:pPr algn="l">
              <a:lnSpc>
                <a:spcPct val="140000"/>
              </a:lnSpc>
            </a:pPr>
            <a:r>
              <a:rPr lang="en-US" altLang="zh-CN" dirty="0">
                <a:sym typeface="+mn-ea"/>
              </a:rPr>
              <a:t>NIHSS</a:t>
            </a:r>
            <a:r>
              <a:rPr lang="zh-CN" altLang="en-US" dirty="0">
                <a:sym typeface="+mn-ea"/>
              </a:rPr>
              <a:t>评分：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分</a:t>
            </a:r>
          </a:p>
          <a:p>
            <a:pPr algn="l">
              <a:lnSpc>
                <a:spcPct val="140000"/>
              </a:lnSpc>
            </a:pPr>
            <a:r>
              <a:rPr lang="zh-CN" altLang="en-US" dirty="0">
                <a:sym typeface="+mn-ea"/>
              </a:rPr>
              <a:t>心肺腹部查体未见异常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5500"/>
          </a:xfrm>
        </p:spPr>
        <p:txBody>
          <a:bodyPr>
            <a:normAutofit/>
          </a:bodyPr>
          <a:lstStyle/>
          <a:p>
            <a:r>
              <a:rPr lang="zh-CN" altLang="en-US" sz="3600" b="1">
                <a:sym typeface="+mn-ea"/>
              </a:rPr>
              <a:t>辅助检查</a:t>
            </a:r>
            <a:endParaRPr lang="zh-CN" altLang="en-US" sz="36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64920"/>
            <a:ext cx="10515600" cy="4912360"/>
          </a:xfrm>
        </p:spPr>
        <p:txBody>
          <a:bodyPr/>
          <a:lstStyle/>
          <a:p>
            <a:r>
              <a:rPr lang="zh-CN" altLang="en-US">
                <a:sym typeface="+mn-ea"/>
              </a:rPr>
              <a:t>急诊头颅</a:t>
            </a:r>
            <a:r>
              <a:rPr lang="en-US" altLang="zh-CN">
                <a:sym typeface="+mn-ea"/>
              </a:rPr>
              <a:t>CT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2018-12-03 14:09</a:t>
            </a:r>
            <a:r>
              <a:rPr lang="zh-CN" altLang="en-US">
                <a:sym typeface="+mn-ea"/>
              </a:rPr>
              <a:t>） ： 颅内未见出血</a:t>
            </a:r>
            <a:endParaRPr lang="zh-CN" altLang="en-US"/>
          </a:p>
        </p:txBody>
      </p:sp>
      <p:pic>
        <p:nvPicPr>
          <p:cNvPr id="4" name="图片 3" descr="image_s0002_i00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02535"/>
            <a:ext cx="3364230" cy="3364230"/>
          </a:xfrm>
          <a:prstGeom prst="rect">
            <a:avLst/>
          </a:prstGeom>
        </p:spPr>
      </p:pic>
      <p:pic>
        <p:nvPicPr>
          <p:cNvPr id="6" name="图片 5" descr="image_s0002_i00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760" y="2501900"/>
            <a:ext cx="3364865" cy="3364865"/>
          </a:xfrm>
          <a:prstGeom prst="rect">
            <a:avLst/>
          </a:prstGeom>
        </p:spPr>
      </p:pic>
      <p:pic>
        <p:nvPicPr>
          <p:cNvPr id="7" name="图片 6" descr="image_s0002_i00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825" y="2502535"/>
            <a:ext cx="337185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52625"/>
            <a:ext cx="10515600" cy="274574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zh-CN" altLang="en-US" sz="3200" b="1" dirty="0"/>
              <a:t>思考</a:t>
            </a:r>
            <a:r>
              <a:rPr lang="en-US" altLang="zh-CN" sz="3200" b="1" dirty="0"/>
              <a:t>/</a:t>
            </a:r>
            <a:r>
              <a:rPr lang="zh-CN" altLang="en-US" sz="3200" b="1" dirty="0"/>
              <a:t>提问：</a:t>
            </a:r>
          </a:p>
          <a:p>
            <a:pPr marL="0" indent="0" algn="l">
              <a:lnSpc>
                <a:spcPct val="160000"/>
              </a:lnSpc>
              <a:buNone/>
            </a:pPr>
            <a:r>
              <a:rPr lang="en-US" altLang="zh-CN" dirty="0"/>
              <a:t>1. </a:t>
            </a:r>
            <a:r>
              <a:rPr lang="zh-CN" altLang="en-US" dirty="0"/>
              <a:t>该患者目前最可能的诊断？</a:t>
            </a:r>
          </a:p>
          <a:p>
            <a:pPr marL="0" indent="0" algn="l">
              <a:lnSpc>
                <a:spcPct val="160000"/>
              </a:lnSpc>
              <a:buNone/>
            </a:pPr>
            <a:r>
              <a:rPr lang="en-US" altLang="zh-CN" dirty="0"/>
              <a:t>2. </a:t>
            </a:r>
            <a:r>
              <a:rPr lang="zh-CN" altLang="en-US" dirty="0"/>
              <a:t>目前的治疗？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/>
              <a:t>诊治经过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60830"/>
            <a:ext cx="10515600" cy="4616450"/>
          </a:xfrm>
        </p:spPr>
        <p:txBody>
          <a:bodyPr/>
          <a:lstStyle/>
          <a:p>
            <a:pPr algn="l">
              <a:lnSpc>
                <a:spcPct val="140000"/>
              </a:lnSpc>
            </a:pPr>
            <a:r>
              <a:rPr lang="zh-CN" altLang="en-US"/>
              <a:t>急诊科予以尿激酶100万IU静脉溶栓治疗</a:t>
            </a:r>
          </a:p>
          <a:p>
            <a:pPr algn="l">
              <a:lnSpc>
                <a:spcPct val="140000"/>
              </a:lnSpc>
            </a:pPr>
            <a:r>
              <a:rPr lang="zh-CN" altLang="en-US"/>
              <a:t>溶栓后2小时，患者肢体无力恢复</a:t>
            </a:r>
          </a:p>
          <a:p>
            <a:pPr algn="l">
              <a:lnSpc>
                <a:spcPct val="140000"/>
              </a:lnSpc>
            </a:pPr>
            <a:r>
              <a:rPr lang="zh-CN" altLang="en-US"/>
              <a:t>体格检查：</a:t>
            </a:r>
            <a:r>
              <a:rPr lang="zh-CN" altLang="en-US">
                <a:sym typeface="+mn-ea"/>
              </a:rPr>
              <a:t>意识清楚，吐词不清，左侧鼻唇沟变浅，伸舌左偏，四肢肌张力正常，四肢肌力Ⅴ级，腱反射对称（2+），左侧偏身痛觉减退，双侧病理征阴性。</a:t>
            </a:r>
          </a:p>
          <a:p>
            <a:pPr algn="l">
              <a:lnSpc>
                <a:spcPct val="140000"/>
              </a:lnSpc>
            </a:pPr>
            <a:r>
              <a:rPr lang="zh-CN" altLang="en-US"/>
              <a:t>NIHSS评分：2分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9295" y="1078230"/>
            <a:ext cx="10644505" cy="5523230"/>
          </a:xfrm>
        </p:spPr>
        <p:txBody>
          <a:bodyPr/>
          <a:lstStyle/>
          <a:p>
            <a:r>
              <a:rPr lang="zh-CN" altLang="en-US"/>
              <a:t>急诊头颈</a:t>
            </a:r>
            <a:r>
              <a:rPr lang="en-US" altLang="zh-CN"/>
              <a:t>CTA+CTP</a:t>
            </a:r>
            <a:r>
              <a:rPr lang="zh-CN" altLang="en-US"/>
              <a:t>（</a:t>
            </a:r>
            <a:r>
              <a:rPr lang="en-US" altLang="zh-CN"/>
              <a:t>2018-12-3 14:44</a:t>
            </a:r>
            <a:r>
              <a:rPr lang="zh-CN" altLang="en-US"/>
              <a:t>）</a:t>
            </a:r>
          </a:p>
          <a:p>
            <a:r>
              <a:rPr lang="en-US" altLang="zh-CN"/>
              <a:t>CTA</a:t>
            </a:r>
            <a:r>
              <a:rPr lang="zh-CN" altLang="en-US"/>
              <a:t>：右侧大脑中动脉M1段近分叉处局部栓塞，远端分支显影可；</a:t>
            </a:r>
          </a:p>
          <a:p>
            <a:r>
              <a:rPr lang="zh-CN" altLang="en-US"/>
              <a:t> CTP：右侧额顶颞叶及基底节区灌注较对侧降低。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171450"/>
            <a:ext cx="10515600" cy="824230"/>
          </a:xfrm>
        </p:spPr>
        <p:txBody>
          <a:bodyPr/>
          <a:lstStyle/>
          <a:p>
            <a:r>
              <a:rPr lang="zh-CN" altLang="en-US" sz="3600" b="1">
                <a:sym typeface="+mn-ea"/>
              </a:rPr>
              <a:t>辅助检查</a:t>
            </a:r>
            <a:endParaRPr lang="zh-CN" altLang="en-US" sz="3600"/>
          </a:p>
        </p:txBody>
      </p:sp>
      <p:pic>
        <p:nvPicPr>
          <p:cNvPr id="6" name="图片 5" descr="image_s0006_i00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685" y="2795905"/>
            <a:ext cx="3547110" cy="3547110"/>
          </a:xfrm>
          <a:prstGeom prst="rect">
            <a:avLst/>
          </a:prstGeom>
        </p:spPr>
      </p:pic>
      <p:pic>
        <p:nvPicPr>
          <p:cNvPr id="7" name="图片 6" descr="image_s0006_i00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870" y="2821305"/>
            <a:ext cx="3522345" cy="3522345"/>
          </a:xfrm>
          <a:prstGeom prst="rect">
            <a:avLst/>
          </a:prstGeom>
        </p:spPr>
      </p:pic>
      <p:pic>
        <p:nvPicPr>
          <p:cNvPr id="8" name="图片 7" descr="image_s0007_i00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795905"/>
            <a:ext cx="3547745" cy="35477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ym typeface="+mn-ea"/>
              </a:rPr>
              <a:t>诊治经过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55750"/>
            <a:ext cx="10515600" cy="4621530"/>
          </a:xfrm>
        </p:spPr>
        <p:txBody>
          <a:bodyPr/>
          <a:lstStyle/>
          <a:p>
            <a:pPr algn="l">
              <a:lnSpc>
                <a:spcPct val="140000"/>
              </a:lnSpc>
            </a:pPr>
            <a:r>
              <a:rPr lang="zh-CN" altLang="en-US" dirty="0"/>
              <a:t>入院次日（12-4）患者再次出现左侧肢体无力，且意识水平下降</a:t>
            </a:r>
          </a:p>
          <a:p>
            <a:pPr>
              <a:lnSpc>
                <a:spcPct val="140000"/>
              </a:lnSpc>
            </a:pPr>
            <a:r>
              <a:rPr lang="zh-CN" altLang="en-US" dirty="0">
                <a:sym typeface="+mn-ea"/>
              </a:rPr>
              <a:t>体格检查：意识嗜睡，吐词不清，对答切题，左侧鼻唇沟变浅，伸舌左偏；颈阻（-），四肢肌张力不高，左上肢肌力0级，左下肢肌力III级，右侧肢肌力Ⅴ级，腱反射对称（2+），左侧偏身痛觉减退，左侧病理征阳性，右侧病理征阴性。</a:t>
            </a:r>
          </a:p>
          <a:p>
            <a:pPr algn="l">
              <a:lnSpc>
                <a:spcPct val="140000"/>
              </a:lnSpc>
            </a:pPr>
            <a:r>
              <a:rPr lang="en-US" altLang="zh-CN" dirty="0">
                <a:sym typeface="+mn-ea"/>
              </a:rPr>
              <a:t>NIHSS</a:t>
            </a:r>
            <a:r>
              <a:rPr lang="zh-CN" altLang="en-US" dirty="0">
                <a:sym typeface="+mn-ea"/>
              </a:rPr>
              <a:t>评分：</a:t>
            </a:r>
            <a:r>
              <a:rPr lang="en-US" altLang="zh-CN" dirty="0">
                <a:sym typeface="+mn-ea"/>
              </a:rPr>
              <a:t>12</a:t>
            </a:r>
            <a:r>
              <a:rPr lang="zh-CN" altLang="en-US" dirty="0">
                <a:sym typeface="+mn-ea"/>
              </a:rPr>
              <a:t>分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927</Words>
  <Application>Microsoft Office PowerPoint</Application>
  <PresentationFormat>宽屏</PresentationFormat>
  <Paragraphs>74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主题</vt:lpstr>
      <vt:lpstr>神经精神系统疾病 多学科联合病例示教</vt:lpstr>
      <vt:lpstr>PowerPoint 演示文稿</vt:lpstr>
      <vt:lpstr>病史介绍</vt:lpstr>
      <vt:lpstr>入院体格检查</vt:lpstr>
      <vt:lpstr>辅助检查</vt:lpstr>
      <vt:lpstr>PowerPoint 演示文稿</vt:lpstr>
      <vt:lpstr>诊治经过</vt:lpstr>
      <vt:lpstr>辅助检查</vt:lpstr>
      <vt:lpstr>诊治经过</vt:lpstr>
      <vt:lpstr>辅助检查</vt:lpstr>
      <vt:lpstr>诊治经过</vt:lpstr>
      <vt:lpstr>PowerPoint 演示文稿</vt:lpstr>
      <vt:lpstr>诊治经过</vt:lpstr>
      <vt:lpstr>神经科查体视频</vt:lpstr>
      <vt:lpstr>辅助检查</vt:lpstr>
      <vt:lpstr>诊治经过</vt:lpstr>
      <vt:lpstr>精神检查视频</vt:lpstr>
      <vt:lpstr>PowerPoint 演示文稿</vt:lpstr>
      <vt:lpstr>诊治经过</vt:lpstr>
      <vt:lpstr>放射科讲解相关影像</vt:lpstr>
      <vt:lpstr>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玉平 张</cp:lastModifiedBy>
  <cp:revision>12</cp:revision>
  <dcterms:created xsi:type="dcterms:W3CDTF">2018-12-24T21:27:58Z</dcterms:created>
  <dcterms:modified xsi:type="dcterms:W3CDTF">2018-12-25T06:40:40Z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2052-10.1.0.6235</vt:lpwstr>
  </property>
</Properties>
</file>