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3" r:id="rId9"/>
    <p:sldId id="284" r:id="rId10"/>
    <p:sldId id="285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6" r:id="rId19"/>
    <p:sldId id="270" r:id="rId20"/>
    <p:sldId id="271" r:id="rId21"/>
    <p:sldId id="272" r:id="rId22"/>
    <p:sldId id="274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3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A849-646C-4A3A-BDB7-4755E6A002BB}" type="datetimeFigureOut">
              <a:rPr lang="zh-CN" altLang="en-US" smtClean="0"/>
              <a:pPr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E31F8-9D72-41C8-A02D-C56350C4D0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8690" y="1958975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sz="6600" b="1" dirty="0" smtClean="0"/>
              <a:t>腰椎穿刺术</a:t>
            </a:r>
            <a:endParaRPr lang="zh-CN" altLang="en-US" sz="66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00166" y="4500570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</a:rPr>
              <a:t>重庆医科大学附属第一医院</a:t>
            </a:r>
            <a:endParaRPr lang="en-US" altLang="zh-CN" sz="2800" b="1" dirty="0">
              <a:solidFill>
                <a:schemeClr val="tx1"/>
              </a:solidFill>
            </a:endParaRPr>
          </a:p>
          <a:p>
            <a:r>
              <a:rPr lang="zh-CN" altLang="en-US" sz="2800" b="1" dirty="0" smtClean="0">
                <a:solidFill>
                  <a:schemeClr val="tx1"/>
                </a:solidFill>
              </a:rPr>
              <a:t>神经内科 </a:t>
            </a:r>
            <a:r>
              <a:rPr lang="en-US" altLang="zh-CN" sz="2800" b="1" dirty="0">
                <a:solidFill>
                  <a:schemeClr val="tx1"/>
                </a:solidFill>
              </a:rPr>
              <a:t> 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谷</a:t>
            </a:r>
            <a:r>
              <a:rPr lang="zh-CN" altLang="en-US" sz="2800" b="1" dirty="0">
                <a:solidFill>
                  <a:schemeClr val="tx1"/>
                </a:solidFill>
              </a:rPr>
              <a:t>依雪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pic>
        <p:nvPicPr>
          <p:cNvPr id="5" name="图片 4" descr="timg446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64"/>
            <a:ext cx="5143536" cy="3431041"/>
          </a:xfrm>
          <a:prstGeom prst="rect">
            <a:avLst/>
          </a:prstGeom>
        </p:spPr>
      </p:pic>
      <p:pic>
        <p:nvPicPr>
          <p:cNvPr id="6" name="图片 5" descr="timg889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1714488"/>
            <a:ext cx="4114800" cy="374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4071966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患者体位：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>
                <a:latin typeface="宋体" charset="-122"/>
              </a:rPr>
              <a:t>      患者于硬板床上取左侧卧位，背部与床面垂直并靠近床沿，尽量屈髋屈膝，头向前胸屈曲，双手抱膝，使躯干呈弓形。</a:t>
            </a:r>
          </a:p>
          <a:p>
            <a:pPr>
              <a:lnSpc>
                <a:spcPct val="8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4" name="图片 3" descr="u=3983998395,11370723&amp;fm=27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786058"/>
            <a:ext cx="4876800" cy="2125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4000528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患者体位：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>
                <a:latin typeface="宋体" charset="-122"/>
              </a:rPr>
              <a:t>      或由助手立于术者对面，用一手挽住患者头部，另一手挽住其双下肢腘窝处并用力抱紧，使脊柱尽量后凸以增宽椎间隙，便于进针。</a:t>
            </a:r>
          </a:p>
          <a:p>
            <a:pPr>
              <a:lnSpc>
                <a:spcPct val="8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4" name="图片 3" descr="u=427778082,3699375983&amp;fm=27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17" y="2285992"/>
            <a:ext cx="4667283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5"/>
            <a:ext cx="3114668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穿刺点选择：</a:t>
            </a:r>
            <a:endParaRPr lang="en-US" altLang="zh-CN" b="1" dirty="0" smtClean="0"/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2800" dirty="0" smtClean="0"/>
              <a:t>成人：在第</a:t>
            </a:r>
            <a:r>
              <a:rPr lang="en-US" altLang="zh-CN" sz="2800" dirty="0" smtClean="0"/>
              <a:t>3-4</a:t>
            </a:r>
            <a:r>
              <a:rPr lang="zh-CN" altLang="en-US" sz="2800" dirty="0" smtClean="0"/>
              <a:t>或第</a:t>
            </a:r>
            <a:r>
              <a:rPr lang="en-US" altLang="zh-CN" sz="2800" dirty="0" smtClean="0"/>
              <a:t>4-5</a:t>
            </a:r>
            <a:r>
              <a:rPr lang="zh-CN" altLang="en-US" sz="2800" dirty="0" smtClean="0"/>
              <a:t>腰椎间隙</a:t>
            </a:r>
            <a:r>
              <a:rPr lang="zh-CN" altLang="en-US" sz="2400" dirty="0" smtClean="0"/>
              <a:t>。</a:t>
            </a:r>
          </a:p>
          <a:p>
            <a:pPr>
              <a:lnSpc>
                <a:spcPct val="150000"/>
              </a:lnSpc>
              <a:spcBef>
                <a:spcPct val="50000"/>
              </a:spcBef>
              <a:buNone/>
            </a:pPr>
            <a:r>
              <a:rPr lang="zh-CN" altLang="en-US" sz="2800" dirty="0" smtClean="0"/>
              <a:t>幼儿：在第</a:t>
            </a:r>
            <a:r>
              <a:rPr lang="en-US" altLang="zh-CN" sz="2800" dirty="0" smtClean="0"/>
              <a:t>4-5</a:t>
            </a:r>
            <a:r>
              <a:rPr lang="zh-CN" altLang="en-US" sz="2800" dirty="0" smtClean="0"/>
              <a:t>腰椎间隙。</a:t>
            </a:r>
          </a:p>
          <a:p>
            <a:pPr>
              <a:lnSpc>
                <a:spcPct val="8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7406" y="1428736"/>
            <a:ext cx="536659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3286148" cy="57150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穿刺点选择：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            成人的脊髓终止于第</a:t>
            </a:r>
            <a:r>
              <a:rPr lang="en-US" sz="2800" dirty="0" smtClean="0"/>
              <a:t>1</a:t>
            </a:r>
            <a:r>
              <a:rPr lang="zh-CN" altLang="en-US" sz="2800" dirty="0" smtClean="0"/>
              <a:t>腰椎，向下只有浸泡在脑脊液中的马尾和终丝，故临床上常在第</a:t>
            </a:r>
            <a:r>
              <a:rPr lang="en-US" sz="2800" dirty="0" smtClean="0"/>
              <a:t>3</a:t>
            </a:r>
            <a:r>
              <a:rPr lang="zh-CN" altLang="en-US" sz="2800" dirty="0" smtClean="0"/>
              <a:t>、</a:t>
            </a:r>
            <a:r>
              <a:rPr lang="en-US" sz="2800" dirty="0" smtClean="0"/>
              <a:t>4</a:t>
            </a:r>
            <a:r>
              <a:rPr lang="zh-CN" altLang="en-US" sz="2800" dirty="0" smtClean="0"/>
              <a:t>腰椎棘突之间进行腰椎穿刺。</a:t>
            </a: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7406" y="1428736"/>
            <a:ext cx="536659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3286148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穿刺点选择：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            幼儿的脊髓终止于第</a:t>
            </a:r>
            <a:r>
              <a:rPr lang="en-US" altLang="zh-CN" sz="2800" dirty="0" smtClean="0"/>
              <a:t>3-4</a:t>
            </a:r>
            <a:r>
              <a:rPr lang="zh-CN" altLang="en-US" sz="2800" dirty="0" smtClean="0"/>
              <a:t>椎间隙水平，穿刺点应选择在第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腰椎以下椎间隙，以免损伤脊髓。</a:t>
            </a:r>
          </a:p>
          <a:p>
            <a:pPr>
              <a:lnSpc>
                <a:spcPct val="8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7406" y="1428736"/>
            <a:ext cx="536659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3286148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穿刺点定位：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            髂嵴平面与脊柱中线交界处约为第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腰椎棘突，在该棘突处向上或向下一个椎间隙即为穿刺点。</a:t>
            </a: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5" name="图片 4" descr="tim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348" y="1357298"/>
            <a:ext cx="5590652" cy="4643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3286148" cy="57150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消毒、铺巾：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/>
              <a:t>             </a:t>
            </a:r>
            <a:r>
              <a:rPr lang="zh-CN" altLang="en-US" sz="2800" dirty="0" smtClean="0">
                <a:latin typeface="宋体" charset="-122"/>
              </a:rPr>
              <a:t>用碘伏或安尔碘在穿刺部位常规消毒皮肤</a:t>
            </a:r>
            <a:r>
              <a:rPr lang="en-US" altLang="zh-CN" sz="2800" dirty="0" smtClean="0">
                <a:latin typeface="宋体" charset="-122"/>
              </a:rPr>
              <a:t>2-3</a:t>
            </a:r>
            <a:r>
              <a:rPr lang="zh-CN" altLang="en-US" sz="2800" dirty="0" smtClean="0">
                <a:latin typeface="宋体" charset="-122"/>
              </a:rPr>
              <a:t>遍，自内向外进行皮肤消毒，消毒范围直径约</a:t>
            </a:r>
            <a:r>
              <a:rPr lang="en-US" altLang="zh-CN" sz="2800" dirty="0" smtClean="0">
                <a:latin typeface="宋体" charset="-122"/>
              </a:rPr>
              <a:t>15cm</a:t>
            </a:r>
            <a:r>
              <a:rPr lang="zh-CN" altLang="en-US" sz="2800" dirty="0" smtClean="0">
                <a:latin typeface="宋体" charset="-122"/>
              </a:rPr>
              <a:t>，且第二遍范围小于第一遍。</a:t>
            </a: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6" name="图片 5" descr="1111111.jpg"/>
          <p:cNvPicPr>
            <a:picLocks noChangeAspect="1"/>
          </p:cNvPicPr>
          <p:nvPr/>
        </p:nvPicPr>
        <p:blipFill>
          <a:blip r:embed="rId2"/>
          <a:srcRect r="1389"/>
          <a:stretch>
            <a:fillRect/>
          </a:stretch>
        </p:blipFill>
        <p:spPr>
          <a:xfrm>
            <a:off x="4071934" y="1857364"/>
            <a:ext cx="5072066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3286148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消毒、铺巾：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>
                <a:latin typeface="宋体" charset="-122"/>
              </a:rPr>
              <a:t>      助手协助或术者本人打开腰穿包。术者戴无菌手套，铺无菌孔巾。检查腰椎穿刺包物品是否齐全。</a:t>
            </a: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6" name="图片 5" descr="1111111.jpg"/>
          <p:cNvPicPr>
            <a:picLocks noChangeAspect="1"/>
          </p:cNvPicPr>
          <p:nvPr/>
        </p:nvPicPr>
        <p:blipFill>
          <a:blip r:embed="rId2"/>
          <a:srcRect r="1389"/>
          <a:stretch>
            <a:fillRect/>
          </a:stretch>
        </p:blipFill>
        <p:spPr>
          <a:xfrm>
            <a:off x="4071934" y="1857364"/>
            <a:ext cx="5072066" cy="3857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3286148" cy="571501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局部麻醉：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>
                <a:latin typeface="宋体" charset="-122"/>
              </a:rPr>
              <a:t>      自皮肤至椎棘韧带以</a:t>
            </a:r>
            <a:r>
              <a:rPr lang="en-US" altLang="zh-CN" sz="2800" dirty="0" smtClean="0">
                <a:latin typeface="宋体" charset="-122"/>
              </a:rPr>
              <a:t>2</a:t>
            </a:r>
            <a:r>
              <a:rPr lang="zh-CN" altLang="en-US" sz="2800" dirty="0" smtClean="0">
                <a:latin typeface="宋体" charset="-122"/>
              </a:rPr>
              <a:t>％利多卡因作局部逐层麻醉。麻醉皮肤应有皮丘，注药前应回抽，观察无血液、脑脊液后，方可推注麻醉药。</a:t>
            </a: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5" name="图片 4" descr="timg44566.jpg"/>
          <p:cNvPicPr>
            <a:picLocks noChangeAspect="1"/>
          </p:cNvPicPr>
          <p:nvPr/>
        </p:nvPicPr>
        <p:blipFill>
          <a:blip r:embed="rId2"/>
          <a:srcRect l="6054" r="4799"/>
          <a:stretch>
            <a:fillRect/>
          </a:stretch>
        </p:blipFill>
        <p:spPr>
          <a:xfrm>
            <a:off x="3714744" y="2214554"/>
            <a:ext cx="5429256" cy="3425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一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定义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腰椎穿刺术（</a:t>
            </a:r>
            <a:r>
              <a:rPr lang="en-US" altLang="zh-CN" sz="2800" b="1" dirty="0" smtClean="0"/>
              <a:t>Lumbar Puncture</a:t>
            </a:r>
            <a:r>
              <a:rPr lang="zh-CN" altLang="en-US" sz="2800" b="1" dirty="0" smtClean="0"/>
              <a:t>）：</a:t>
            </a:r>
            <a:r>
              <a:rPr lang="zh-CN" altLang="en-US" sz="2800" b="1" dirty="0"/>
              <a:t>是神经科临床常用的检查方法之一，对神经系统疾病的诊断和治疗有重要</a:t>
            </a:r>
            <a:r>
              <a:rPr lang="zh-CN" altLang="en-US" sz="2800" b="1" dirty="0" smtClean="0"/>
              <a:t>价值。腰椎穿刺一般是</a:t>
            </a:r>
            <a:r>
              <a:rPr lang="zh-CN" altLang="en-US" sz="2800" b="1" dirty="0"/>
              <a:t>在</a:t>
            </a:r>
            <a:r>
              <a:rPr lang="en-US" altLang="zh-CN" sz="2800" b="1" dirty="0" smtClean="0"/>
              <a:t>L3-4</a:t>
            </a:r>
            <a:r>
              <a:rPr lang="zh-CN" altLang="en-US" sz="2800" b="1" dirty="0"/>
              <a:t>或</a:t>
            </a:r>
            <a:r>
              <a:rPr lang="en-US" altLang="zh-CN" sz="2800" b="1" dirty="0" smtClean="0"/>
              <a:t>L4-5</a:t>
            </a:r>
            <a:r>
              <a:rPr lang="zh-CN" altLang="en-US" sz="2800" b="1" dirty="0" smtClean="0"/>
              <a:t>椎间隙进针，采集</a:t>
            </a:r>
            <a:r>
              <a:rPr lang="zh-CN" altLang="en-US" sz="2800" b="1" dirty="0"/>
              <a:t>脑脊液标本用于诊断，腰椎穿刺也可用于治疗。</a:t>
            </a:r>
          </a:p>
        </p:txBody>
      </p:sp>
      <p:pic>
        <p:nvPicPr>
          <p:cNvPr id="4" name="图片 3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269797"/>
            <a:ext cx="6143668" cy="2659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2" y="1142985"/>
            <a:ext cx="3286148" cy="571501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穿刺：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>
                <a:latin typeface="宋体" charset="-122"/>
              </a:rPr>
              <a:t>      术者以左手固定穿刺部位皮肤，以右手固定 </a:t>
            </a:r>
            <a:r>
              <a:rPr lang="en-US" altLang="zh-CN" sz="2800" dirty="0" smtClean="0">
                <a:latin typeface="宋体" charset="-122"/>
              </a:rPr>
              <a:t>20</a:t>
            </a:r>
            <a:r>
              <a:rPr lang="zh-CN" altLang="en-US" sz="2800" dirty="0" smtClean="0">
                <a:latin typeface="宋体" charset="-122"/>
              </a:rPr>
              <a:t>号穿刺针</a:t>
            </a:r>
            <a:r>
              <a:rPr lang="en-US" altLang="zh-CN" sz="2800" dirty="0" smtClean="0">
                <a:latin typeface="宋体" charset="-122"/>
              </a:rPr>
              <a:t>(</a:t>
            </a:r>
            <a:r>
              <a:rPr lang="zh-CN" altLang="en-US" sz="2800" dirty="0" smtClean="0">
                <a:latin typeface="宋体" charset="-122"/>
              </a:rPr>
              <a:t>小儿用</a:t>
            </a:r>
            <a:r>
              <a:rPr lang="en-US" altLang="zh-CN" sz="2800" dirty="0" smtClean="0">
                <a:latin typeface="宋体" charset="-122"/>
              </a:rPr>
              <a:t>21-22</a:t>
            </a:r>
            <a:r>
              <a:rPr lang="zh-CN" altLang="en-US" sz="2800" dirty="0" smtClean="0">
                <a:latin typeface="宋体" charset="-122"/>
              </a:rPr>
              <a:t>号</a:t>
            </a:r>
            <a:r>
              <a:rPr lang="en-US" altLang="zh-CN" sz="2800" dirty="0" smtClean="0">
                <a:latin typeface="宋体" charset="-122"/>
              </a:rPr>
              <a:t>) </a:t>
            </a:r>
            <a:r>
              <a:rPr lang="zh-CN" altLang="en-US" sz="2800" dirty="0" smtClean="0">
                <a:latin typeface="宋体" charset="-122"/>
              </a:rPr>
              <a:t>，从椎间隙，呈垂直或针尖斜面稍斜向头侧方向，缓慢刺入。</a:t>
            </a:r>
          </a:p>
          <a:p>
            <a:pPr>
              <a:lnSpc>
                <a:spcPct val="150000"/>
              </a:lnSpc>
              <a:buNone/>
            </a:pPr>
            <a:endParaRPr lang="zh-CN" altLang="en-US" sz="2800" dirty="0" smtClean="0">
              <a:latin typeface="宋体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5" name="图片 4" descr="5677.jpg"/>
          <p:cNvPicPr>
            <a:picLocks noChangeAspect="1"/>
          </p:cNvPicPr>
          <p:nvPr/>
        </p:nvPicPr>
        <p:blipFill>
          <a:blip r:embed="rId2"/>
          <a:srcRect r="2894" b="5172"/>
          <a:stretch>
            <a:fillRect/>
          </a:stretch>
        </p:blipFill>
        <p:spPr>
          <a:xfrm>
            <a:off x="3500430" y="1643050"/>
            <a:ext cx="564357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2" y="1142985"/>
            <a:ext cx="3286148" cy="57150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穿刺：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>
                <a:latin typeface="宋体" charset="-122"/>
              </a:rPr>
              <a:t>       成人进针约</a:t>
            </a:r>
            <a:r>
              <a:rPr lang="en-US" altLang="zh-CN" sz="2800" dirty="0" smtClean="0">
                <a:latin typeface="宋体" charset="-122"/>
              </a:rPr>
              <a:t>4-6cm (</a:t>
            </a:r>
            <a:r>
              <a:rPr lang="zh-CN" altLang="en-US" sz="2800" dirty="0" smtClean="0">
                <a:latin typeface="宋体" charset="-122"/>
              </a:rPr>
              <a:t>小儿约</a:t>
            </a:r>
            <a:r>
              <a:rPr lang="en-US" altLang="zh-CN" sz="2800" dirty="0" smtClean="0">
                <a:latin typeface="宋体" charset="-122"/>
              </a:rPr>
              <a:t>2-4cm)</a:t>
            </a:r>
            <a:r>
              <a:rPr lang="zh-CN" altLang="en-US" sz="2800" dirty="0" smtClean="0">
                <a:latin typeface="宋体" charset="-122"/>
              </a:rPr>
              <a:t>时，即可穿破硬脊膜而达蛛膜网下腔，此时，感到阻力突然消失，有落空感。然后将针芯慢慢抽出，见脑脊液流出表明穿刺成功。</a:t>
            </a: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5" name="图片 4" descr="5677.jpg"/>
          <p:cNvPicPr>
            <a:picLocks noChangeAspect="1"/>
          </p:cNvPicPr>
          <p:nvPr/>
        </p:nvPicPr>
        <p:blipFill>
          <a:blip r:embed="rId2"/>
          <a:srcRect r="2894" b="5172"/>
          <a:stretch>
            <a:fillRect/>
          </a:stretch>
        </p:blipFill>
        <p:spPr>
          <a:xfrm>
            <a:off x="3500430" y="1643050"/>
            <a:ext cx="564357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pic>
        <p:nvPicPr>
          <p:cNvPr id="5" name="Picture 5" descr="12v2k41244210-26120"/>
          <p:cNvPicPr>
            <a:picLocks noChangeAspect="1" noChangeArrowheads="1"/>
          </p:cNvPicPr>
          <p:nvPr/>
        </p:nvPicPr>
        <p:blipFill>
          <a:blip r:embed="rId2"/>
          <a:srcRect l="1235" r="3677" b="10274"/>
          <a:stretch>
            <a:fillRect/>
          </a:stretch>
        </p:blipFill>
        <p:spPr bwMode="auto">
          <a:xfrm>
            <a:off x="3643338" y="1295400"/>
            <a:ext cx="5500694" cy="499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内容占位符 2"/>
          <p:cNvSpPr txBox="1">
            <a:spLocks/>
          </p:cNvSpPr>
          <p:nvPr/>
        </p:nvSpPr>
        <p:spPr>
          <a:xfrm>
            <a:off x="-32" y="1142985"/>
            <a:ext cx="3286148" cy="5715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穿刺经过的层次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          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皮肤→浅筋膜→棘上韧带→棘间韧带→黄韧带→硬膜外腔→硬脊膜→硬膜下腔→蛛网膜→蛛网膜下腔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charset="-122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charset="-122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pic>
        <p:nvPicPr>
          <p:cNvPr id="27" name="Picture 3" descr="8-14"/>
          <p:cNvPicPr>
            <a:picLocks noChangeAspect="1" noChangeArrowheads="1"/>
          </p:cNvPicPr>
          <p:nvPr/>
        </p:nvPicPr>
        <p:blipFill>
          <a:blip r:embed="rId2"/>
          <a:srcRect l="3715" r="5495" b="13053"/>
          <a:stretch>
            <a:fillRect/>
          </a:stretch>
        </p:blipFill>
        <p:spPr bwMode="auto">
          <a:xfrm>
            <a:off x="3214678" y="1500174"/>
            <a:ext cx="592935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内容占位符 2"/>
          <p:cNvSpPr txBox="1">
            <a:spLocks/>
          </p:cNvSpPr>
          <p:nvPr/>
        </p:nvSpPr>
        <p:spPr>
          <a:xfrm>
            <a:off x="-32" y="1142985"/>
            <a:ext cx="3286148" cy="57150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穿刺经过的层次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          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皮肤→浅筋膜→棘上韧带→棘间韧带→黄韧带→硬膜外腔→硬脊膜→硬膜下腔→蛛网膜→蛛网膜下腔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charset="-122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CN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charset="-122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3286148" cy="571501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测压：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>
                <a:latin typeface="宋体" charset="-122"/>
              </a:rPr>
              <a:t>      在接脑脊液前先接上测压管测量压力。嘱患者或由助手帮助患者将双下肢缓慢伸直放松。</a:t>
            </a:r>
            <a:endParaRPr lang="en-US" altLang="zh-CN" sz="2800" dirty="0" smtClean="0">
              <a:latin typeface="宋体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800" dirty="0" smtClean="0">
                <a:latin typeface="宋体" charset="-122"/>
              </a:rPr>
              <a:t>      </a:t>
            </a:r>
            <a:r>
              <a:rPr lang="zh-CN" altLang="en-US" sz="2800" dirty="0" smtClean="0">
                <a:latin typeface="宋体" charset="-122"/>
              </a:rPr>
              <a:t>正常侧卧位脑脊液压力为</a:t>
            </a:r>
            <a:r>
              <a:rPr lang="en-US" altLang="zh-CN" sz="2800" dirty="0" smtClean="0">
                <a:latin typeface="宋体" charset="-122"/>
              </a:rPr>
              <a:t>80-180mmH20</a:t>
            </a:r>
            <a:r>
              <a:rPr lang="zh-CN" altLang="en-US" sz="2800" dirty="0" smtClean="0">
                <a:latin typeface="宋体" charset="-122"/>
              </a:rPr>
              <a:t>或</a:t>
            </a:r>
            <a:r>
              <a:rPr lang="en-US" altLang="zh-CN" sz="2800" dirty="0" smtClean="0">
                <a:latin typeface="宋体" charset="-122"/>
              </a:rPr>
              <a:t>40-50</a:t>
            </a:r>
            <a:r>
              <a:rPr lang="zh-CN" altLang="en-US" sz="2800" dirty="0" smtClean="0">
                <a:latin typeface="宋体" charset="-122"/>
              </a:rPr>
              <a:t>滴／</a:t>
            </a:r>
            <a:r>
              <a:rPr lang="en-US" altLang="zh-CN" sz="2800" dirty="0" smtClean="0">
                <a:latin typeface="宋体" charset="-122"/>
              </a:rPr>
              <a:t>min</a:t>
            </a:r>
            <a:r>
              <a:rPr lang="zh-CN" altLang="en-US" sz="2800" dirty="0" smtClean="0">
                <a:latin typeface="宋体" charset="-122"/>
              </a:rPr>
              <a:t>。</a:t>
            </a:r>
          </a:p>
          <a:p>
            <a:pPr>
              <a:lnSpc>
                <a:spcPct val="150000"/>
              </a:lnSpc>
              <a:buNone/>
            </a:pPr>
            <a:endParaRPr lang="zh-CN" altLang="en-US" sz="2800" dirty="0" smtClean="0">
              <a:latin typeface="宋体" charset="-122"/>
            </a:endParaRP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5" name="图片 4" descr="5677.jpg"/>
          <p:cNvPicPr>
            <a:picLocks noChangeAspect="1"/>
          </p:cNvPicPr>
          <p:nvPr/>
        </p:nvPicPr>
        <p:blipFill>
          <a:blip r:embed="rId2"/>
          <a:srcRect r="2894" b="5172"/>
          <a:stretch>
            <a:fillRect/>
          </a:stretch>
        </p:blipFill>
        <p:spPr>
          <a:xfrm>
            <a:off x="3500430" y="1643050"/>
            <a:ext cx="564357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3286148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接脑脊液送检：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2800" dirty="0" smtClean="0">
                <a:latin typeface="宋体" charset="-122"/>
              </a:rPr>
              <a:t>      根据检测需要，接取脑脊液于检验管中送检。颅内压高时放液应慢，且接液不宜过多。</a:t>
            </a: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  <p:pic>
        <p:nvPicPr>
          <p:cNvPr id="4" name="图片 3" descr="5677.jpg"/>
          <p:cNvPicPr>
            <a:picLocks noChangeAspect="1"/>
          </p:cNvPicPr>
          <p:nvPr/>
        </p:nvPicPr>
        <p:blipFill>
          <a:blip r:embed="rId2"/>
          <a:srcRect r="2894" b="5172"/>
          <a:stretch>
            <a:fillRect/>
          </a:stretch>
        </p:blipFill>
        <p:spPr>
          <a:xfrm>
            <a:off x="3500430" y="1643050"/>
            <a:ext cx="564357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8501122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术后处理：</a:t>
            </a:r>
            <a:endParaRPr lang="en-US" altLang="zh-CN" b="1" dirty="0" smtClean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放入针芯，再一并拔出穿刺针。穿刺点用碘伏消毒后，覆盖无菌纱布，稍用力压迫穿刺部位数分钟，用胶布固定。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操作过程中需反复询问患者有无不适，观察患者反应。穿刺术后需向患者交待</a:t>
            </a:r>
            <a:r>
              <a:rPr lang="zh-CN" altLang="en-US" sz="2800" dirty="0" smtClean="0">
                <a:solidFill>
                  <a:srgbClr val="FF0000"/>
                </a:solidFill>
                <a:latin typeface="宋体" charset="-122"/>
              </a:rPr>
              <a:t>去枕平卧</a:t>
            </a:r>
            <a:r>
              <a:rPr lang="en-US" altLang="zh-CN" sz="2800" dirty="0" smtClean="0">
                <a:solidFill>
                  <a:srgbClr val="FF0000"/>
                </a:solidFill>
                <a:latin typeface="宋体" charset="-122"/>
              </a:rPr>
              <a:t>6-8</a:t>
            </a:r>
            <a:r>
              <a:rPr lang="zh-CN" altLang="en-US" sz="2800" dirty="0" smtClean="0">
                <a:solidFill>
                  <a:srgbClr val="FF0000"/>
                </a:solidFill>
                <a:latin typeface="宋体" charset="-122"/>
              </a:rPr>
              <a:t>小时</a:t>
            </a:r>
            <a:r>
              <a:rPr lang="zh-CN" altLang="en-US" sz="2800" dirty="0" smtClean="0">
                <a:latin typeface="宋体" charset="-122"/>
              </a:rPr>
              <a:t>，并嘱其多饮水以免引起头痛等不良反应，且避免打湿敷料，如有不适及时通知医师。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如无异常情况，送病人回病房。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整理穿刺包，清洁台面，清洗器械，一次性用物分门别类放于不同的污物桶内。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穿刺物及时标记、送检、处理。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及时书写穿刺记录。</a:t>
            </a: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8501122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注意事项：</a:t>
            </a:r>
            <a:endParaRPr lang="en-US" altLang="zh-CN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严格掌握禁忌证，凡疑有颅内压升高者必须先做眼底检查，如有明显视乳头水肿或有脑疝先兆者，禁忌穿刺。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严格执行无菌操作，以免发生感染。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穿刺针进入椎间隙后，如遇到阻力不可强行进针，需将针尖退至皮下，再调整进针方向重新进针。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8501122" cy="571501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注意事项：</a:t>
            </a:r>
            <a:endParaRPr lang="en-US" altLang="zh-CN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zh-CN" altLang="en-US" sz="2800" dirty="0" smtClean="0">
                <a:latin typeface="宋体" charset="-122"/>
              </a:rPr>
              <a:t>腰穿失败的主要原因通常是患者的体位没有摆好，患以左膝胸位侧卧于硬板床上，尽量屈髋屈膝、低头，以使椎间隙暴露充分。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zh-CN" altLang="en-US" sz="2800" dirty="0" smtClean="0">
                <a:latin typeface="宋体" charset="-122"/>
              </a:rPr>
              <a:t>流出含血脑脊液时，必须区分是因穿刺损伤出血还是脑脊液原本就含血（如蛛网膜下腔出血），可用连续三支试管收集脑脊液，蛛网膜下腔出血者前后各管血色均匀一致，穿刺损伤出血则各管颜色依次变淡。</a:t>
            </a:r>
          </a:p>
          <a:p>
            <a:pPr>
              <a:lnSpc>
                <a:spcPct val="15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五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并发症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8501122" cy="57150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腰穿后低颅压头痛：</a:t>
            </a:r>
            <a:endParaRPr lang="en-US" altLang="zh-CN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宋体" charset="-122"/>
              </a:rPr>
              <a:t>最常见的并发症</a:t>
            </a:r>
            <a:endParaRPr lang="en-US" altLang="zh-CN" sz="2400" dirty="0" smtClean="0">
              <a:latin typeface="宋体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宋体" charset="-122"/>
              </a:rPr>
              <a:t>表现：头痛（与体位相关的头痛）、恶心、呕吐</a:t>
            </a:r>
            <a:endParaRPr lang="en-US" altLang="zh-CN" sz="2400" dirty="0" smtClean="0">
              <a:latin typeface="宋体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宋体" charset="-122"/>
              </a:rPr>
              <a:t>预防：</a:t>
            </a:r>
            <a:endParaRPr lang="en-US" altLang="zh-CN" sz="2400" dirty="0" smtClean="0">
              <a:latin typeface="宋体" charset="-122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latin typeface="宋体" charset="-122"/>
              </a:rPr>
              <a:t>尽量选用较细的穿刺针，进针时针尖斜面应与脊柱轴线平行，以免硬脊膜受损。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latin typeface="宋体" charset="-122"/>
              </a:rPr>
              <a:t>留取脑脊液不宜过多，一般不超过</a:t>
            </a:r>
            <a:r>
              <a:rPr lang="en-US" altLang="zh-CN" sz="2400" dirty="0" smtClean="0">
                <a:latin typeface="宋体" charset="-122"/>
              </a:rPr>
              <a:t>10ml</a:t>
            </a:r>
            <a:r>
              <a:rPr lang="zh-CN" altLang="en-US" sz="2400" dirty="0" smtClean="0">
                <a:latin typeface="宋体" charset="-122"/>
              </a:rPr>
              <a:t>；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latin typeface="宋体" charset="-122"/>
              </a:rPr>
              <a:t>腰穿后去枕平卧至少</a:t>
            </a:r>
            <a:r>
              <a:rPr lang="en-US" altLang="zh-CN" sz="2400" dirty="0" smtClean="0">
                <a:latin typeface="宋体" charset="-122"/>
              </a:rPr>
              <a:t>4-6</a:t>
            </a:r>
            <a:r>
              <a:rPr lang="zh-CN" altLang="en-US" sz="2400" dirty="0" smtClean="0">
                <a:latin typeface="宋体" charset="-122"/>
              </a:rPr>
              <a:t>小时；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latin typeface="宋体" charset="-122"/>
              </a:rPr>
              <a:t>术后多饮水，必要时静脉输入低渗盐水或葡萄糖水。</a:t>
            </a: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二</a:t>
            </a:r>
            <a:r>
              <a:rPr lang="en-US" altLang="zh-CN" b="1" dirty="0" smtClean="0"/>
              <a:t>. </a:t>
            </a:r>
            <a:r>
              <a:rPr lang="zh-CN" altLang="en-US" b="1" dirty="0"/>
              <a:t>适应证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3192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诊断性穿刺：</a:t>
            </a:r>
            <a:endParaRPr lang="en-US" altLang="zh-CN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检测颅内压；</a:t>
            </a:r>
            <a:endParaRPr lang="en-US" altLang="zh-CN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检测脑脊液成分协助诊断疾病：中枢神经系统感染、脑膜肿瘤、蛛网膜下腔出血、脱髓鞘疾病等；</a:t>
            </a:r>
            <a:endParaRPr lang="en-US" altLang="zh-CN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经椎管进行脑和脊髓造影，检查椎管有无梗阻。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五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并发症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142985"/>
            <a:ext cx="8501122" cy="571501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脑疝：</a:t>
            </a:r>
            <a:endParaRPr lang="en-US" altLang="zh-CN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宋体" charset="-122"/>
              </a:rPr>
              <a:t>最危险的并发症</a:t>
            </a:r>
            <a:endParaRPr lang="en-US" altLang="zh-CN" sz="2400" dirty="0" smtClean="0">
              <a:latin typeface="宋体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dirty="0" smtClean="0">
                <a:latin typeface="宋体" charset="-122"/>
              </a:rPr>
              <a:t>预防：</a:t>
            </a:r>
            <a:endParaRPr lang="en-US" altLang="zh-CN" sz="2400" dirty="0" smtClean="0">
              <a:latin typeface="宋体" charset="-122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latin typeface="宋体" charset="-122"/>
              </a:rPr>
              <a:t>严格术前检查。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latin typeface="宋体" charset="-122"/>
              </a:rPr>
              <a:t>测压时液平升高很快，要用手指堵住测压管上端，使液平放慢或间断上升。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latin typeface="宋体" charset="-122"/>
              </a:rPr>
              <a:t>若脑脊液压力过高，接液时可将针芯插入半堵针孔，使脑脊液缓慢流出。此时留取脑脊液不可过多，也不可进行动力试验。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400" dirty="0" smtClean="0">
                <a:latin typeface="宋体" charset="-122"/>
              </a:rPr>
              <a:t>脑脊液压力过高者，腰穿术中可给予甘露醇降颅压，再放液送检；或者仅将测压管内脑脊液送检，中止腰穿。</a:t>
            </a: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228918" y="2967335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谢谢！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二</a:t>
            </a:r>
            <a:r>
              <a:rPr lang="en-US" altLang="zh-CN" b="1" dirty="0" smtClean="0"/>
              <a:t>. </a:t>
            </a:r>
            <a:r>
              <a:rPr lang="zh-CN" altLang="en-US" b="1" dirty="0"/>
              <a:t>适应证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74805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/>
              <a:t>治疗</a:t>
            </a:r>
            <a:r>
              <a:rPr lang="zh-CN" altLang="en-US" b="1" dirty="0" smtClean="0"/>
              <a:t>性穿刺：</a:t>
            </a:r>
            <a:endParaRPr lang="en-US" altLang="zh-CN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鞘内注射药物治疗</a:t>
            </a:r>
            <a:endParaRPr lang="en-US" altLang="zh-CN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脑脊液置换术</a:t>
            </a:r>
            <a:endParaRPr lang="en-US" altLang="zh-CN" sz="28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腰椎</a:t>
            </a:r>
            <a:r>
              <a:rPr lang="zh-CN" altLang="en-US" sz="2800" dirty="0"/>
              <a:t>麻醉</a:t>
            </a:r>
            <a:endParaRPr lang="en-US" altLang="zh-CN" sz="2800" dirty="0" smtClean="0"/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三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禁忌证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7480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颅内压增高伴有严重的视神经盘水肿；</a:t>
            </a:r>
            <a:endParaRPr lang="en-US" altLang="zh-CN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后颅窝占位性病变或有慢性枕大孔疝者；</a:t>
            </a:r>
            <a:endParaRPr lang="en-US" altLang="zh-CN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穿刺部位局部皮肤有感染灶或有脊柱结核者；</a:t>
            </a:r>
            <a:endParaRPr lang="en-US" altLang="zh-CN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有出血倾向者：血液系统疾病、应用肝素或血小板＜</a:t>
            </a:r>
            <a:r>
              <a:rPr lang="en-US" altLang="zh-CN" sz="2800" dirty="0" smtClean="0">
                <a:latin typeface="+mn-ea"/>
              </a:rPr>
              <a:t>50×10</a:t>
            </a:r>
            <a:r>
              <a:rPr lang="en-US" altLang="zh-CN" sz="2800" baseline="30000" dirty="0" smtClean="0">
                <a:latin typeface="+mn-ea"/>
              </a:rPr>
              <a:t>9</a:t>
            </a:r>
            <a:r>
              <a:rPr lang="en-US" altLang="zh-CN" sz="2800" dirty="0" smtClean="0">
                <a:latin typeface="+mn-ea"/>
              </a:rPr>
              <a:t>/L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+mn-ea"/>
              </a:rPr>
              <a:t>处于</a:t>
            </a:r>
            <a:r>
              <a:rPr lang="zh-CN" altLang="en-US" sz="2800" dirty="0" smtClean="0"/>
              <a:t>休克、衰竭或濒危的患者；</a:t>
            </a:r>
            <a:endParaRPr lang="en-US" altLang="zh-CN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/>
              <a:t>开放性颅脑损伤。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术前准备：</a:t>
            </a:r>
            <a:endParaRPr lang="en-US" altLang="zh-CN" b="1" dirty="0" smtClean="0"/>
          </a:p>
          <a:p>
            <a:pPr>
              <a:lnSpc>
                <a:spcPct val="8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核对病人姓名，查阅病历、头颅</a:t>
            </a:r>
            <a:r>
              <a:rPr lang="en-US" altLang="zh-CN" sz="2800" dirty="0" smtClean="0">
                <a:latin typeface="宋体" charset="-122"/>
              </a:rPr>
              <a:t>CT</a:t>
            </a:r>
            <a:r>
              <a:rPr lang="zh-CN" altLang="en-US" sz="2800" dirty="0" smtClean="0">
                <a:latin typeface="宋体" charset="-122"/>
              </a:rPr>
              <a:t>片及相关辅助检查资料。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完成必要的医疗谈话、签字程序。做好病人思想工作，向患者说明穿刺的目的和大致过程，消除病人顾虑，争取充分合作。穿刺前嘱其排空小便。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800" dirty="0" smtClean="0">
                <a:latin typeface="宋体" charset="-122"/>
              </a:rPr>
              <a:t>检查患者血压、心率、检查神经系统体征。</a:t>
            </a: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57150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术前准备：</a:t>
            </a:r>
            <a:endParaRPr lang="en-US" altLang="zh-CN" b="1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zh-CN" altLang="en-US" sz="2800" dirty="0" smtClean="0">
                <a:latin typeface="宋体" charset="-122"/>
              </a:rPr>
              <a:t>操作室消毒。</a:t>
            </a:r>
            <a:endParaRPr lang="en-US" altLang="zh-CN" sz="2800" dirty="0" smtClean="0">
              <a:latin typeface="宋体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zh-CN" altLang="en-US" sz="2800" dirty="0" smtClean="0">
                <a:latin typeface="宋体" charset="-122"/>
              </a:rPr>
              <a:t>助手准备好腰椎穿刺包、</a:t>
            </a:r>
            <a:r>
              <a:rPr lang="en-US" altLang="zh-CN" sz="2800" dirty="0" smtClean="0">
                <a:latin typeface="宋体" charset="-122"/>
              </a:rPr>
              <a:t>5ml</a:t>
            </a:r>
            <a:r>
              <a:rPr lang="zh-CN" altLang="en-US" sz="2800" dirty="0" smtClean="0">
                <a:latin typeface="宋体" charset="-122"/>
              </a:rPr>
              <a:t>注射器、无菌手套、消毒用品、胶布、</a:t>
            </a:r>
            <a:r>
              <a:rPr lang="en-US" altLang="zh-CN" sz="2800" dirty="0" smtClean="0">
                <a:latin typeface="宋体" charset="-122"/>
              </a:rPr>
              <a:t>2</a:t>
            </a:r>
            <a:r>
              <a:rPr lang="zh-CN" altLang="en-US" sz="2800" dirty="0" smtClean="0">
                <a:latin typeface="宋体" charset="-122"/>
              </a:rPr>
              <a:t>％利多卡因、鞘腔内注射所需药品、无菌试管数只</a:t>
            </a:r>
            <a:r>
              <a:rPr lang="en-US" altLang="zh-CN" sz="2800" dirty="0" smtClean="0">
                <a:latin typeface="宋体" charset="-122"/>
              </a:rPr>
              <a:t>(</a:t>
            </a:r>
            <a:r>
              <a:rPr lang="zh-CN" altLang="en-US" sz="2800" dirty="0" smtClean="0">
                <a:latin typeface="宋体" charset="-122"/>
              </a:rPr>
              <a:t>留送常规、生化、细菌涂片等</a:t>
            </a:r>
            <a:r>
              <a:rPr lang="en-US" altLang="zh-CN" sz="2800" dirty="0" smtClean="0">
                <a:latin typeface="宋体" charset="-122"/>
              </a:rPr>
              <a:t>)</a:t>
            </a:r>
            <a:r>
              <a:rPr lang="zh-CN" altLang="en-US" sz="2800" dirty="0" smtClean="0">
                <a:latin typeface="宋体" charset="-122"/>
              </a:rPr>
              <a:t>、无菌测压管。</a:t>
            </a:r>
            <a:endParaRPr lang="en-US" altLang="zh-CN" sz="2800" dirty="0" smtClean="0">
              <a:latin typeface="宋体" charset="-122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4"/>
            </a:pPr>
            <a:r>
              <a:rPr lang="zh-CN" altLang="en-US" sz="2800" dirty="0" smtClean="0">
                <a:latin typeface="宋体" charset="-122"/>
              </a:rPr>
              <a:t>术者、助手戴好帽子、口罩，洗净双手。</a:t>
            </a:r>
            <a:endParaRPr lang="en-US" altLang="zh-CN" sz="28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en-US" altLang="zh-CN" sz="2200" dirty="0" smtClean="0">
              <a:latin typeface="宋体" charset="-122"/>
            </a:endParaRPr>
          </a:p>
          <a:p>
            <a:pPr>
              <a:lnSpc>
                <a:spcPct val="80000"/>
              </a:lnSpc>
              <a:buNone/>
            </a:pPr>
            <a:endParaRPr lang="zh-CN" altLang="en-US" sz="2200" dirty="0" smtClean="0">
              <a:latin typeface="宋体" charset="-122"/>
            </a:endParaRPr>
          </a:p>
          <a:p>
            <a:pPr marL="514350" indent="-514350">
              <a:lnSpc>
                <a:spcPct val="150000"/>
              </a:lnSpc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pic>
        <p:nvPicPr>
          <p:cNvPr id="5" name="图片 4" descr="timg6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1274701"/>
            <a:ext cx="7786742" cy="5583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</p:spPr>
        <p:txBody>
          <a:bodyPr/>
          <a:lstStyle/>
          <a:p>
            <a:pPr algn="l"/>
            <a:r>
              <a:rPr lang="zh-CN" altLang="en-US" b="1" dirty="0" smtClean="0"/>
              <a:t>         四</a:t>
            </a:r>
            <a:r>
              <a:rPr lang="en-US" altLang="zh-CN" b="1" dirty="0" smtClean="0"/>
              <a:t>. </a:t>
            </a:r>
            <a:r>
              <a:rPr lang="zh-CN" altLang="en-US" b="1" dirty="0" smtClean="0"/>
              <a:t>操作方法</a:t>
            </a:r>
            <a:endParaRPr lang="zh-CN" altLang="en-US" b="1" dirty="0"/>
          </a:p>
        </p:txBody>
      </p:sp>
      <p:pic>
        <p:nvPicPr>
          <p:cNvPr id="3" name="图片 2" descr="34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06" y="1285860"/>
            <a:ext cx="8577474" cy="535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1506</Words>
  <Application>Microsoft Office PowerPoint</Application>
  <PresentationFormat>全屏显示(4:3)</PresentationFormat>
  <Paragraphs>137</Paragraphs>
  <Slides>31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Office 主题</vt:lpstr>
      <vt:lpstr>腰椎穿刺术</vt:lpstr>
      <vt:lpstr>         一. 定义</vt:lpstr>
      <vt:lpstr>         二. 适应证</vt:lpstr>
      <vt:lpstr>         二. 适应证</vt:lpstr>
      <vt:lpstr>         三. 禁忌证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四. 操作方法</vt:lpstr>
      <vt:lpstr>         五. 并发症</vt:lpstr>
      <vt:lpstr>         五. 并发症</vt:lpstr>
      <vt:lpstr>幻灯片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apple</dc:creator>
  <cp:lastModifiedBy>apple</cp:lastModifiedBy>
  <cp:revision>24</cp:revision>
  <dcterms:created xsi:type="dcterms:W3CDTF">2018-01-23T01:45:18Z</dcterms:created>
  <dcterms:modified xsi:type="dcterms:W3CDTF">2018-04-09T00:27:52Z</dcterms:modified>
</cp:coreProperties>
</file>