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256" r:id="rId3"/>
    <p:sldId id="277" r:id="rId5"/>
    <p:sldId id="289" r:id="rId6"/>
    <p:sldId id="290" r:id="rId7"/>
    <p:sldId id="291" r:id="rId8"/>
    <p:sldId id="292" r:id="rId9"/>
    <p:sldId id="278" r:id="rId10"/>
    <p:sldId id="279" r:id="rId11"/>
    <p:sldId id="280" r:id="rId12"/>
    <p:sldId id="330" r:id="rId13"/>
    <p:sldId id="281" r:id="rId14"/>
    <p:sldId id="282" r:id="rId15"/>
    <p:sldId id="313" r:id="rId16"/>
    <p:sldId id="283" r:id="rId17"/>
    <p:sldId id="314" r:id="rId18"/>
    <p:sldId id="284" r:id="rId19"/>
    <p:sldId id="285" r:id="rId20"/>
    <p:sldId id="315" r:id="rId21"/>
    <p:sldId id="286" r:id="rId22"/>
    <p:sldId id="316" r:id="rId23"/>
    <p:sldId id="287" r:id="rId24"/>
    <p:sldId id="288" r:id="rId25"/>
    <p:sldId id="317" r:id="rId26"/>
    <p:sldId id="318" r:id="rId27"/>
    <p:sldId id="308" r:id="rId28"/>
    <p:sldId id="302" r:id="rId29"/>
    <p:sldId id="303" r:id="rId30"/>
    <p:sldId id="304" r:id="rId31"/>
    <p:sldId id="311" r:id="rId32"/>
  </p:sldIdLst>
  <p:sldSz cx="9144000" cy="6858000" type="screen4x3"/>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a:srgbClr val="65BA10"/>
    <a:srgbClr val="42AF1B"/>
    <a:srgbClr val="0E840E"/>
    <a:srgbClr val="3C4917"/>
    <a:srgbClr val="9CE92F"/>
    <a:srgbClr val="D0F165"/>
    <a:srgbClr val="66FFCC"/>
    <a:srgbClr val="1BE7F1"/>
    <a:srgbClr val="99F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64" autoAdjust="0"/>
    <p:restoredTop sz="88509" autoAdjust="0"/>
  </p:normalViewPr>
  <p:slideViewPr>
    <p:cSldViewPr showGuides="1">
      <p:cViewPr varScale="1">
        <p:scale>
          <a:sx n="81" d="100"/>
          <a:sy n="81" d="100"/>
        </p:scale>
        <p:origin x="1306"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8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gs" Target="tags/tag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6A6FD-9B4B-4BB0-907B-AB5092383F8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B47883-B595-4D5A-BED6-15DD0D352BA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DB47883-B595-4D5A-BED6-15DD0D352BA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DB47883-B595-4D5A-BED6-15DD0D352BA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5015FC0-B810-421D-80C9-62AB9F35F7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649F39F-6DA4-48CC-8F4D-A4BA96D52C4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7B7D3-A445-44C2-9693-122074D5D076}"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888DF-DC40-4F58-93DB-796104491D25}"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14282" y="1571612"/>
            <a:ext cx="8715404" cy="1470025"/>
          </a:xfrm>
        </p:spPr>
        <p:txBody>
          <a:bodyPr>
            <a:normAutofit/>
          </a:bodyPr>
          <a:lstStyle/>
          <a:p>
            <a:r>
              <a:rPr lang="zh-CN" altLang="en-US" sz="4400" b="1" spc="50" dirty="0">
                <a:ln w="11430"/>
                <a:solidFill>
                  <a:schemeClr val="tx1"/>
                </a:solidFill>
                <a:effectLst>
                  <a:outerShdw blurRad="38100" dist="38100" dir="2700000" algn="tl">
                    <a:srgbClr val="000000">
                      <a:alpha val="43137"/>
                    </a:srgbClr>
                  </a:outerShdw>
                </a:effectLst>
                <a:latin typeface="方正大黑简体" pitchFamily="2" charset="-122"/>
                <a:ea typeface="方正大黑简体" pitchFamily="2" charset="-122"/>
                <a:cs typeface="+mn-cs"/>
              </a:rPr>
              <a:t>病史采集与病历书写</a:t>
            </a:r>
            <a:endParaRPr lang="zh-CN" altLang="en-US" sz="4400" b="1" spc="50" dirty="0">
              <a:ln w="11430"/>
              <a:solidFill>
                <a:schemeClr val="tx1"/>
              </a:solidFill>
              <a:effectLst>
                <a:outerShdw blurRad="38100" dist="38100" dir="2700000" algn="tl">
                  <a:srgbClr val="000000">
                    <a:alpha val="43137"/>
                  </a:srgbClr>
                </a:outerShdw>
              </a:effectLst>
              <a:latin typeface="方正大黑简体" pitchFamily="2" charset="-122"/>
              <a:ea typeface="方正大黑简体" pitchFamily="2" charset="-122"/>
              <a:cs typeface="+mn-cs"/>
            </a:endParaRPr>
          </a:p>
        </p:txBody>
      </p:sp>
      <p:sp>
        <p:nvSpPr>
          <p:cNvPr id="3" name="副标题 2"/>
          <p:cNvSpPr>
            <a:spLocks noGrp="1"/>
          </p:cNvSpPr>
          <p:nvPr>
            <p:ph type="subTitle" idx="1"/>
          </p:nvPr>
        </p:nvSpPr>
        <p:spPr>
          <a:xfrm>
            <a:off x="0" y="3429000"/>
            <a:ext cx="9144000" cy="2803752"/>
          </a:xfrm>
        </p:spPr>
        <p:txBody>
          <a:bodyPr anchor="b" anchorCtr="1">
            <a:noAutofit/>
          </a:bodyPr>
          <a:lstStyle/>
          <a:p>
            <a:pPr algn="l" fontAlgn="base">
              <a:lnSpc>
                <a:spcPct val="150000"/>
              </a:lnSpc>
              <a:spcBef>
                <a:spcPct val="0"/>
              </a:spcBef>
              <a:spcAft>
                <a:spcPct val="0"/>
              </a:spcAft>
              <a:defRPr/>
            </a:pPr>
            <a:r>
              <a:rPr lang="zh-CN" altLang="en-US" sz="2400" b="1" spc="50" dirty="0">
                <a:ln w="11430"/>
                <a:solidFill>
                  <a:srgbClr val="002060"/>
                </a:solidFill>
                <a:effectLst>
                  <a:outerShdw blurRad="76200" dist="50800" dir="5400000" algn="tl" rotWithShape="0">
                    <a:srgbClr val="000000">
                      <a:alpha val="65000"/>
                    </a:srgbClr>
                  </a:outerShdw>
                </a:effectLst>
                <a:latin typeface="方正大黑简体" pitchFamily="2" charset="-122"/>
                <a:ea typeface="方正大黑简体" pitchFamily="2" charset="-122"/>
              </a:rPr>
              <a:t> </a:t>
            </a:r>
            <a:endParaRPr lang="zh-CN" altLang="en-US" sz="2400" b="1" spc="50" dirty="0">
              <a:ln w="11430"/>
              <a:solidFill>
                <a:srgbClr val="002060"/>
              </a:solidFill>
              <a:effectLst>
                <a:outerShdw blurRad="76200" dist="50800" dir="5400000" algn="tl" rotWithShape="0">
                  <a:srgbClr val="000000">
                    <a:alpha val="65000"/>
                  </a:srgbClr>
                </a:outerShdw>
              </a:effectLst>
              <a:latin typeface="方正大黑简体" pitchFamily="2" charset="-122"/>
              <a:ea typeface="方正大黑简体"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r>
              <a:rPr lang="zh-CN" altLang="en-US" b="1" dirty="0">
                <a:sym typeface="+mn-ea"/>
              </a:rPr>
              <a:t>主诉</a:t>
            </a:r>
            <a:endParaRPr lang="zh-CN" altLang="en-US"/>
          </a:p>
        </p:txBody>
      </p:sp>
      <p:sp>
        <p:nvSpPr>
          <p:cNvPr id="3" name="内容占位符 2"/>
          <p:cNvSpPr>
            <a:spLocks noGrp="1"/>
          </p:cNvSpPr>
          <p:nvPr>
            <p:ph idx="1"/>
          </p:nvPr>
        </p:nvSpPr>
        <p:spPr/>
        <p:txBody>
          <a:bodyPr>
            <a:normAutofit fontScale="90000" lnSpcReduction="10000"/>
          </a:bodyPr>
          <a:p>
            <a:pPr marL="0" indent="0">
              <a:buNone/>
            </a:pPr>
            <a:r>
              <a:rPr lang="zh-CN" altLang="en-US"/>
              <a:t>• 若有多个主要症状，须按发生的先后顺序排列。</a:t>
            </a:r>
            <a:endParaRPr lang="zh-CN" altLang="en-US"/>
          </a:p>
          <a:p>
            <a:pPr marL="0" indent="0">
              <a:buNone/>
            </a:pPr>
            <a:r>
              <a:rPr lang="zh-CN" altLang="en-US"/>
              <a:t>• 用</a:t>
            </a:r>
            <a:r>
              <a:rPr lang="zh-CN" altLang="en-US" b="1">
                <a:solidFill>
                  <a:srgbClr val="FF0000"/>
                </a:solidFill>
              </a:rPr>
              <a:t>症状记录</a:t>
            </a:r>
            <a:r>
              <a:rPr lang="zh-CN" altLang="en-US"/>
              <a:t>，不用诊断术语。如：糖尿病2年。</a:t>
            </a:r>
            <a:endParaRPr lang="zh-CN" altLang="en-US"/>
          </a:p>
          <a:p>
            <a:pPr marL="0" indent="0">
              <a:buNone/>
            </a:pPr>
            <a:r>
              <a:rPr lang="zh-CN" altLang="en-US"/>
              <a:t>• 诊断和入院目的明确而无症状的患者可用体征或诊断名词记录</a:t>
            </a:r>
            <a:endParaRPr lang="zh-CN" altLang="en-US"/>
          </a:p>
          <a:p>
            <a:pPr marL="0" indent="0">
              <a:buNone/>
            </a:pPr>
            <a:r>
              <a:rPr lang="zh-CN" altLang="en-US"/>
              <a:t>主诉。如“白血病患者入院定期化疗”</a:t>
            </a:r>
            <a:endParaRPr lang="zh-CN" altLang="en-US"/>
          </a:p>
          <a:p>
            <a:pPr marL="0" indent="0">
              <a:buNone/>
            </a:pPr>
            <a:r>
              <a:rPr lang="zh-CN" altLang="en-US">
                <a:sym typeface="+mn-ea"/>
              </a:rPr>
              <a:t>明确的意向性，可指任何系统疾病；</a:t>
            </a:r>
            <a:endParaRPr lang="zh-CN" altLang="en-US"/>
          </a:p>
          <a:p>
            <a:pPr marL="0" indent="0">
              <a:buNone/>
            </a:pPr>
            <a:r>
              <a:rPr lang="zh-CN" altLang="en-US">
                <a:sym typeface="+mn-ea"/>
              </a:rPr>
              <a:t>如：咳嗽、咳痰3月，咯血2天</a:t>
            </a:r>
            <a:endParaRPr lang="zh-CN" altLang="en-US"/>
          </a:p>
          <a:p>
            <a:pPr marL="0" indent="0">
              <a:buNone/>
            </a:pPr>
            <a:r>
              <a:rPr lang="zh-CN" altLang="en-US">
                <a:sym typeface="+mn-ea"/>
              </a:rPr>
              <a:t>• </a:t>
            </a:r>
            <a:r>
              <a:rPr lang="zh-CN" altLang="en-US" b="1">
                <a:solidFill>
                  <a:srgbClr val="FF0000"/>
                </a:solidFill>
                <a:sym typeface="+mn-ea"/>
              </a:rPr>
              <a:t>要用学术用语</a:t>
            </a:r>
            <a:r>
              <a:rPr lang="zh-CN" altLang="en-US">
                <a:sym typeface="+mn-ea"/>
              </a:rPr>
              <a:t>，不能照搬患者言词；</a:t>
            </a:r>
            <a:endParaRPr lang="zh-CN" altLang="en-US"/>
          </a:p>
          <a:p>
            <a:pPr marL="0" indent="0">
              <a:buNone/>
            </a:pPr>
            <a:r>
              <a:rPr lang="zh-CN" altLang="en-US">
                <a:sym typeface="+mn-ea"/>
              </a:rPr>
              <a:t>如：肚皮？</a:t>
            </a:r>
            <a:endParaRPr lang="zh-CN" altLang="en-US"/>
          </a:p>
          <a:p>
            <a:pPr marL="0" indent="0">
              <a:buNone/>
            </a:pP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50"/>
            <a:ext cx="5020945" cy="654050"/>
          </a:xfrm>
        </p:spPr>
        <p:txBody>
          <a:bodyPr>
            <a:normAutofit fontScale="90000"/>
          </a:bodyPr>
          <a:lstStyle/>
          <a:p>
            <a:r>
              <a:rPr lang="zh-CN" altLang="en-US" sz="3600" b="1" dirty="0"/>
              <a:t>（三）现病史（问诊重点）</a:t>
            </a:r>
            <a:endParaRPr lang="zh-CN" altLang="en-US" sz="3600" b="1" dirty="0"/>
          </a:p>
        </p:txBody>
      </p:sp>
      <p:sp>
        <p:nvSpPr>
          <p:cNvPr id="3" name="内容占位符 2"/>
          <p:cNvSpPr>
            <a:spLocks noGrp="1"/>
          </p:cNvSpPr>
          <p:nvPr>
            <p:ph idx="1"/>
          </p:nvPr>
        </p:nvSpPr>
        <p:spPr/>
        <p:txBody>
          <a:bodyPr>
            <a:normAutofit fontScale="90000" lnSpcReduction="10000"/>
          </a:bodyPr>
          <a:lstStyle/>
          <a:p>
            <a:pPr marL="0" lvl="0" indent="0">
              <a:buFont typeface="+mj-lt"/>
              <a:buNone/>
            </a:pPr>
            <a:r>
              <a:rPr lang="zh-CN" altLang="en-US" sz="2400" dirty="0"/>
              <a:t>促使病人本次就诊之疾病的发生、发展、演变、诊疗的全过程</a:t>
            </a:r>
            <a:r>
              <a:rPr lang="en-US" altLang="zh-CN" sz="2400" dirty="0"/>
              <a:t>,</a:t>
            </a:r>
            <a:r>
              <a:rPr lang="zh-CN" altLang="en-US" sz="2400" dirty="0"/>
              <a:t>现病史是病史资料的</a:t>
            </a:r>
            <a:r>
              <a:rPr lang="zh-CN" altLang="en-US" sz="2400" b="1" dirty="0">
                <a:solidFill>
                  <a:srgbClr val="FF0000"/>
                </a:solidFill>
              </a:rPr>
              <a:t>主题（命题作文）</a:t>
            </a:r>
            <a:endParaRPr lang="zh-CN" altLang="en-US" sz="2400" b="1" dirty="0">
              <a:solidFill>
                <a:srgbClr val="FF0000"/>
              </a:solidFill>
            </a:endParaRPr>
          </a:p>
          <a:p>
            <a:pPr marL="457200" indent="-457200">
              <a:buFont typeface="+mj-lt"/>
              <a:buAutoNum type="arabicPeriod"/>
            </a:pPr>
            <a:r>
              <a:rPr lang="zh-CN" altLang="en-US" sz="2400" dirty="0"/>
              <a:t>起病的情况和患病时间，有无诱因，如有多个症状，则追溯首发症状时间，按时间顺序询问整个病史，分别记录。</a:t>
            </a:r>
            <a:endParaRPr lang="zh-CN" altLang="en-US" sz="2400" dirty="0"/>
          </a:p>
          <a:p>
            <a:pPr marL="457200" indent="-457200">
              <a:buFont typeface="+mj-lt"/>
              <a:buAutoNum type="arabicPeriod"/>
            </a:pPr>
            <a:r>
              <a:rPr lang="zh-CN" altLang="en-US" sz="2400">
                <a:sym typeface="+mn-ea"/>
              </a:rPr>
              <a:t>一定要</a:t>
            </a:r>
            <a:r>
              <a:rPr lang="zh-CN" altLang="en-US" sz="2400">
                <a:solidFill>
                  <a:srgbClr val="FF0000"/>
                </a:solidFill>
                <a:sym typeface="+mn-ea"/>
              </a:rPr>
              <a:t>与主诉时间吻合</a:t>
            </a:r>
            <a:endParaRPr lang="zh-CN" altLang="en-US" sz="2400">
              <a:solidFill>
                <a:srgbClr val="FF0000"/>
              </a:solidFill>
              <a:sym typeface="+mn-ea"/>
            </a:endParaRPr>
          </a:p>
          <a:p>
            <a:pPr marL="0" indent="0">
              <a:buFont typeface="+mj-lt"/>
              <a:buNone/>
            </a:pPr>
            <a:r>
              <a:rPr lang="en-US" altLang="zh-CN" sz="2400">
                <a:solidFill>
                  <a:srgbClr val="FF0000"/>
                </a:solidFill>
                <a:sym typeface="+mn-ea"/>
              </a:rPr>
              <a:t>    </a:t>
            </a:r>
            <a:r>
              <a:rPr lang="zh-CN" altLang="en-US" sz="2400">
                <a:solidFill>
                  <a:srgbClr val="FF0000"/>
                </a:solidFill>
                <a:sym typeface="+mn-ea"/>
              </a:rPr>
              <a:t>如：主诉胸痛3天</a:t>
            </a:r>
            <a:endParaRPr lang="zh-CN" altLang="en-US" sz="2400">
              <a:solidFill>
                <a:srgbClr val="FF0000"/>
              </a:solidFill>
              <a:sym typeface="+mn-ea"/>
            </a:endParaRPr>
          </a:p>
          <a:p>
            <a:pPr marL="0" indent="0">
              <a:buFont typeface="+mj-lt"/>
              <a:buNone/>
            </a:pPr>
            <a:r>
              <a:rPr lang="en-US" altLang="zh-CN" sz="2400" dirty="0"/>
              <a:t>      </a:t>
            </a:r>
            <a:r>
              <a:rPr lang="zh-CN" altLang="en-US" sz="2400" dirty="0"/>
              <a:t>现病史：入院前3天，患者无明显诱因出现胸痛…</a:t>
            </a:r>
            <a:endParaRPr lang="zh-CN" altLang="en-US" sz="2400" dirty="0"/>
          </a:p>
          <a:p>
            <a:pPr marL="0" indent="0">
              <a:buFont typeface="+mj-lt"/>
              <a:buNone/>
            </a:pPr>
            <a:r>
              <a:rPr lang="en-US" altLang="zh-CN" sz="2400" dirty="0"/>
              <a:t>3.</a:t>
            </a:r>
            <a:r>
              <a:rPr lang="zh-CN" altLang="en-US" sz="2400" dirty="0"/>
              <a:t>主要症状特点：部位、性质、持续时间、程度、加重和缓解因素。</a:t>
            </a:r>
            <a:endParaRPr lang="zh-CN" altLang="en-US" sz="2400" dirty="0"/>
          </a:p>
          <a:p>
            <a:pPr marL="0" indent="0">
              <a:buFont typeface="+mj-lt"/>
              <a:buNone/>
            </a:pPr>
            <a:r>
              <a:rPr lang="zh-CN" altLang="en-US" sz="2400" dirty="0"/>
              <a:t>如：腹痛：位置，钝痛、绞痛、灼痛为主，持续数周或数年，进食后出现或加重，空腹后缓解。</a:t>
            </a:r>
            <a:endParaRPr lang="zh-CN" altLang="en-US" sz="2400" dirty="0"/>
          </a:p>
          <a:p>
            <a:pPr marL="0" indent="0">
              <a:buFont typeface="+mj-lt"/>
              <a:buNone/>
            </a:pPr>
            <a:r>
              <a:rPr lang="zh-CN" altLang="en-US" sz="2400" dirty="0"/>
              <a:t>十二指肠溃疡疼痛：中上腹痛，进食后缓解，空腹后出现，夜间疼痛。</a:t>
            </a:r>
            <a:endParaRPr lang="zh-CN"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00134"/>
            <a:ext cx="8229600" cy="4900634"/>
          </a:xfrm>
        </p:spPr>
        <p:txBody>
          <a:bodyPr/>
          <a:lstStyle/>
          <a:p>
            <a:pPr marL="0" lvl="0" indent="0">
              <a:buFont typeface="+mj-lt"/>
              <a:buNone/>
            </a:pPr>
            <a:r>
              <a:rPr lang="en-US" altLang="zh-CN" sz="2400" dirty="0"/>
              <a:t>4.</a:t>
            </a:r>
            <a:r>
              <a:rPr lang="zh-CN" altLang="en-US" sz="2400" dirty="0"/>
              <a:t>伴随症状：包括有鉴别意义的阴性症状</a:t>
            </a:r>
            <a:endParaRPr lang="en-US" sz="2400" dirty="0"/>
          </a:p>
          <a:p>
            <a:pPr marL="0" lvl="0" indent="0">
              <a:buFont typeface="+mj-lt"/>
              <a:buNone/>
            </a:pPr>
            <a:r>
              <a:rPr lang="en-US" altLang="zh-CN" sz="2400" dirty="0"/>
              <a:t>5.</a:t>
            </a:r>
            <a:r>
              <a:rPr lang="zh-CN" altLang="en-US" sz="2400" dirty="0"/>
              <a:t>病情发展与演变</a:t>
            </a:r>
            <a:endParaRPr lang="en-US" sz="2400" dirty="0"/>
          </a:p>
          <a:p>
            <a:pPr marL="0" lvl="0" indent="0">
              <a:buFont typeface="+mj-lt"/>
              <a:buNone/>
            </a:pPr>
            <a:r>
              <a:rPr lang="zh-CN" altLang="en-US" sz="2400" dirty="0"/>
              <a:t>诊疗经过：去过哪些医院？做过哪些检查？诊断什么病？接受过哪些治疗及疗效如何？</a:t>
            </a:r>
            <a:endParaRPr lang="en-US" sz="2400" dirty="0"/>
          </a:p>
          <a:p>
            <a:pPr marL="0" lvl="0" indent="0">
              <a:buFont typeface="+mj-lt"/>
              <a:buNone/>
            </a:pPr>
            <a:r>
              <a:rPr lang="en-US" altLang="zh-CN" sz="2400" dirty="0"/>
              <a:t>6.</a:t>
            </a:r>
            <a:r>
              <a:rPr lang="zh-CN" altLang="en-US" sz="2400" dirty="0"/>
              <a:t>病后一般情况的改变（包括精神、体力、食欲、睡眠、大小便情况</a:t>
            </a:r>
            <a:r>
              <a:rPr lang="en-US" sz="2400" dirty="0"/>
              <a:t>——</a:t>
            </a:r>
            <a:r>
              <a:rPr lang="zh-CN" altLang="en-US" sz="2400" dirty="0"/>
              <a:t>吃、喝、拉、撒、睡、体重等情况）</a:t>
            </a:r>
            <a:endParaRPr lang="zh-CN"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00134"/>
            <a:ext cx="8229600" cy="4900634"/>
          </a:xfrm>
        </p:spPr>
        <p:txBody>
          <a:bodyPr>
            <a:normAutofit fontScale="90000" lnSpcReduction="20000"/>
          </a:bodyPr>
          <a:lstStyle/>
          <a:p>
            <a:pPr marL="0" lvl="0" indent="0">
              <a:lnSpc>
                <a:spcPct val="150000"/>
              </a:lnSpc>
              <a:buNone/>
            </a:pPr>
            <a:r>
              <a:rPr lang="zh-CN" altLang="en-US" sz="2000" dirty="0"/>
              <a:t>例：主诉：发热、咳嗽</a:t>
            </a:r>
            <a:r>
              <a:rPr lang="en-US" altLang="zh-CN" sz="2000" dirty="0"/>
              <a:t>10</a:t>
            </a:r>
            <a:r>
              <a:rPr lang="zh-CN" altLang="en-US" sz="2000" dirty="0"/>
              <a:t>余天，血象异常</a:t>
            </a:r>
            <a:r>
              <a:rPr lang="en-US" altLang="zh-CN" sz="2000" dirty="0"/>
              <a:t>3</a:t>
            </a:r>
            <a:r>
              <a:rPr lang="zh-CN" altLang="en-US" sz="2000" dirty="0"/>
              <a:t>天</a:t>
            </a:r>
            <a:endParaRPr lang="en-US" altLang="zh-CN" sz="2000" dirty="0"/>
          </a:p>
          <a:p>
            <a:pPr marL="0" lvl="0" indent="0">
              <a:lnSpc>
                <a:spcPct val="150000"/>
              </a:lnSpc>
              <a:buNone/>
            </a:pPr>
            <a:r>
              <a:rPr lang="en-US" altLang="zh-CN" sz="2000" dirty="0">
                <a:effectLst/>
              </a:rPr>
              <a:t>         </a:t>
            </a:r>
            <a:r>
              <a:rPr lang="zh-CN" altLang="en-US" sz="2000" dirty="0">
                <a:effectLst/>
              </a:rPr>
              <a:t>入院</a:t>
            </a:r>
            <a:r>
              <a:rPr lang="en-US" altLang="zh-CN" sz="2000" dirty="0">
                <a:effectLst/>
              </a:rPr>
              <a:t>10</a:t>
            </a:r>
            <a:r>
              <a:rPr lang="zh-CN" altLang="en-US" sz="2000" dirty="0">
                <a:effectLst/>
              </a:rPr>
              <a:t>余天前，患者因新冠感染后出现发热，体温最高</a:t>
            </a:r>
            <a:r>
              <a:rPr lang="en-US" altLang="zh-CN" sz="2000" dirty="0">
                <a:effectLst/>
              </a:rPr>
              <a:t>39℃</a:t>
            </a:r>
            <a:r>
              <a:rPr lang="zh-CN" altLang="en-US" sz="2000" dirty="0">
                <a:effectLst/>
              </a:rPr>
              <a:t>，持续数小时，无寒战，伴</a:t>
            </a:r>
            <a:r>
              <a:rPr lang="zh-CN" altLang="en-US" sz="2000" dirty="0">
                <a:effectLst/>
                <a:sym typeface="+mn-ea"/>
              </a:rPr>
              <a:t>畏寒，</a:t>
            </a:r>
            <a:r>
              <a:rPr lang="zh-CN" altLang="en-US" sz="2000" dirty="0">
                <a:effectLst/>
              </a:rPr>
              <a:t>咳嗽、咳痰，痰为粘液黄痰，伴乏力、气促不适，</a:t>
            </a:r>
            <a:r>
              <a:rPr lang="zh-CN" altLang="en-US" sz="2000" dirty="0">
                <a:effectLst/>
                <a:sym typeface="+mn-ea"/>
              </a:rPr>
              <a:t>无咯血、胸痛、</a:t>
            </a:r>
            <a:r>
              <a:rPr lang="zh-CN" altLang="en-US" sz="2000" dirty="0">
                <a:effectLst/>
                <a:sym typeface="+mn-ea"/>
              </a:rPr>
              <a:t>呼吸困难、无胸闷、心悸，无</a:t>
            </a:r>
            <a:r>
              <a:rPr lang="zh-CN" altLang="en-US" sz="2000" dirty="0">
                <a:effectLst/>
                <a:sym typeface="+mn-ea"/>
              </a:rPr>
              <a:t>头晕、头痛、视物模糊，无恶心、呕吐、腹痛、腹泻，无尿频、尿急、尿痛，自服</a:t>
            </a:r>
            <a:r>
              <a:rPr lang="en-US" altLang="zh-CN" sz="2000" dirty="0">
                <a:effectLst/>
                <a:sym typeface="+mn-ea"/>
              </a:rPr>
              <a:t>“</a:t>
            </a:r>
            <a:r>
              <a:rPr lang="zh-CN" altLang="en-US" sz="2000" dirty="0">
                <a:effectLst/>
                <a:sym typeface="+mn-ea"/>
              </a:rPr>
              <a:t>退热药、头孢类、感冒灵颗粒后</a:t>
            </a:r>
            <a:r>
              <a:rPr lang="en-US" altLang="zh-CN" sz="2000" dirty="0">
                <a:effectLst/>
                <a:sym typeface="+mn-ea"/>
              </a:rPr>
              <a:t>”</a:t>
            </a:r>
            <a:r>
              <a:rPr lang="zh-CN" altLang="en-US" sz="2000" dirty="0">
                <a:effectLst/>
                <a:sym typeface="+mn-ea"/>
              </a:rPr>
              <a:t>体温可下降，症状无明显缓解</a:t>
            </a:r>
            <a:r>
              <a:rPr lang="zh-CN" altLang="en-US" sz="2000" dirty="0">
                <a:effectLst/>
              </a:rPr>
              <a:t>。</a:t>
            </a:r>
            <a:r>
              <a:rPr lang="en-US" altLang="zh-CN" sz="2000" dirty="0">
                <a:effectLst/>
              </a:rPr>
              <a:t>3</a:t>
            </a:r>
            <a:r>
              <a:rPr lang="zh-CN" altLang="en-US" sz="2000" dirty="0">
                <a:effectLst/>
              </a:rPr>
              <a:t>天前，就诊于秀山县人民医院，查血常规：白细胞</a:t>
            </a:r>
            <a:r>
              <a:rPr lang="en-US" altLang="zh-CN" sz="2000" dirty="0">
                <a:effectLst/>
              </a:rPr>
              <a:t> 35*10^9/l, </a:t>
            </a:r>
            <a:r>
              <a:rPr lang="zh-CN" altLang="en-US" sz="2000" dirty="0">
                <a:effectLst/>
              </a:rPr>
              <a:t>血红蛋白</a:t>
            </a:r>
            <a:r>
              <a:rPr lang="en-US" altLang="zh-CN" sz="2000" dirty="0">
                <a:effectLst/>
              </a:rPr>
              <a:t>52g/l,</a:t>
            </a:r>
            <a:r>
              <a:rPr lang="zh-CN" altLang="en-US" sz="2000" dirty="0">
                <a:effectLst/>
              </a:rPr>
              <a:t>血小板</a:t>
            </a:r>
            <a:r>
              <a:rPr lang="en-US" altLang="zh-CN" sz="2000" dirty="0">
                <a:effectLst/>
              </a:rPr>
              <a:t> 35*10^9/l,</a:t>
            </a:r>
            <a:r>
              <a:rPr lang="zh-CN" altLang="en-US" sz="2000" dirty="0">
                <a:effectLst/>
              </a:rPr>
              <a:t>外周血可见异常细胞，胸部</a:t>
            </a:r>
            <a:r>
              <a:rPr lang="en-US" altLang="zh-CN" sz="2000" dirty="0">
                <a:effectLst/>
              </a:rPr>
              <a:t>CT</a:t>
            </a:r>
            <a:r>
              <a:rPr lang="zh-CN" altLang="en-US" sz="2000" dirty="0">
                <a:effectLst/>
              </a:rPr>
              <a:t>提示肺部感染，肝肾功、凝血、血浆</a:t>
            </a:r>
            <a:r>
              <a:rPr lang="en-US" altLang="zh-CN" sz="2000" dirty="0">
                <a:effectLst/>
              </a:rPr>
              <a:t>D</a:t>
            </a:r>
            <a:r>
              <a:rPr lang="zh-CN" altLang="en-US" sz="2000" dirty="0">
                <a:effectLst/>
              </a:rPr>
              <a:t>二聚体、血培养未见明显异常，考虑</a:t>
            </a:r>
            <a:r>
              <a:rPr lang="en-US" altLang="zh-CN" sz="2000" dirty="0">
                <a:effectLst/>
              </a:rPr>
              <a:t>“</a:t>
            </a:r>
            <a:r>
              <a:rPr lang="zh-CN" altLang="en-US" sz="2000" dirty="0">
                <a:effectLst/>
              </a:rPr>
              <a:t>白血病？肺部感染</a:t>
            </a:r>
            <a:r>
              <a:rPr lang="en-US" altLang="zh-CN" sz="2000" dirty="0">
                <a:effectLst/>
              </a:rPr>
              <a:t>”</a:t>
            </a:r>
            <a:r>
              <a:rPr lang="zh-CN" altLang="en-US" sz="2000" dirty="0">
                <a:effectLst/>
              </a:rPr>
              <a:t>给予“</a:t>
            </a:r>
            <a:r>
              <a:rPr lang="zh-CN" sz="2000" dirty="0">
                <a:effectLst/>
              </a:rPr>
              <a:t>莫西沙星</a:t>
            </a:r>
            <a:r>
              <a:rPr lang="zh-CN" altLang="en-US" sz="2000" dirty="0">
                <a:effectLst/>
              </a:rPr>
              <a:t>、炎琥宁”处理后，症状无明显缓解。今为进一步诊治，就诊于我院，门诊查血常规示：</a:t>
            </a:r>
            <a:r>
              <a:rPr lang="zh-CN" altLang="en-US" sz="2000" dirty="0">
                <a:effectLst/>
                <a:sym typeface="+mn-ea"/>
              </a:rPr>
              <a:t>白细胞</a:t>
            </a:r>
            <a:r>
              <a:rPr lang="en-US" altLang="zh-CN" sz="2000" dirty="0">
                <a:effectLst/>
              </a:rPr>
              <a:t>55×10</a:t>
            </a:r>
            <a:r>
              <a:rPr lang="en-US" altLang="zh-CN" sz="2000" baseline="30000" dirty="0">
                <a:effectLst/>
              </a:rPr>
              <a:t>9</a:t>
            </a:r>
            <a:r>
              <a:rPr lang="en-US" altLang="zh-CN" sz="2000" dirty="0">
                <a:effectLst/>
              </a:rPr>
              <a:t>/L</a:t>
            </a:r>
            <a:r>
              <a:rPr lang="zh-CN" altLang="en-US" sz="2000" dirty="0">
                <a:effectLst/>
              </a:rPr>
              <a:t>，</a:t>
            </a:r>
            <a:r>
              <a:rPr lang="zh-CN" altLang="en-US" sz="2000" dirty="0">
                <a:effectLst/>
                <a:sym typeface="+mn-ea"/>
              </a:rPr>
              <a:t>血红蛋白</a:t>
            </a:r>
            <a:r>
              <a:rPr lang="en-US" altLang="zh-CN" sz="2000" dirty="0">
                <a:effectLst/>
                <a:sym typeface="+mn-ea"/>
              </a:rPr>
              <a:t>43g/l,</a:t>
            </a:r>
            <a:r>
              <a:rPr lang="zh-CN" altLang="en-US" sz="2000" dirty="0">
                <a:effectLst/>
                <a:sym typeface="+mn-ea"/>
              </a:rPr>
              <a:t>血小板</a:t>
            </a:r>
            <a:r>
              <a:rPr lang="en-US" altLang="zh-CN" sz="2000" dirty="0">
                <a:effectLst/>
                <a:sym typeface="+mn-ea"/>
              </a:rPr>
              <a:t> 25*10^9/l,</a:t>
            </a:r>
            <a:r>
              <a:rPr lang="zh-CN" altLang="en-US" sz="2000" dirty="0">
                <a:effectLst/>
                <a:sym typeface="+mn-ea"/>
              </a:rPr>
              <a:t>可见</a:t>
            </a:r>
            <a:r>
              <a:rPr lang="en-US" altLang="zh-CN" sz="2000" dirty="0">
                <a:effectLst/>
                <a:sym typeface="+mn-ea"/>
              </a:rPr>
              <a:t>66%</a:t>
            </a:r>
            <a:r>
              <a:rPr lang="zh-CN" altLang="en-US" sz="2000" dirty="0">
                <a:effectLst/>
                <a:sym typeface="+mn-ea"/>
              </a:rPr>
              <a:t>异常细胞，</a:t>
            </a:r>
            <a:r>
              <a:rPr lang="zh-CN" altLang="en-US" sz="2000" dirty="0">
                <a:effectLst/>
              </a:rPr>
              <a:t>门诊以“白血病”收入我科。</a:t>
            </a:r>
            <a:endParaRPr lang="en-US" altLang="zh-CN" sz="2000" dirty="0">
              <a:effectLst/>
            </a:endParaRPr>
          </a:p>
          <a:p>
            <a:pPr marL="0" lvl="0" indent="0">
              <a:lnSpc>
                <a:spcPct val="150000"/>
              </a:lnSpc>
              <a:buNone/>
            </a:pPr>
            <a:r>
              <a:rPr lang="zh-CN" altLang="en-US" sz="2000" dirty="0">
                <a:effectLst/>
              </a:rPr>
              <a:t>        发病以来，患者精神、睡眠、饮食较差，大小便无异常，体重无明显变化。</a:t>
            </a:r>
            <a:endParaRPr lang="zh-CN"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3143240" cy="654032"/>
          </a:xfrm>
        </p:spPr>
        <p:txBody>
          <a:bodyPr/>
          <a:lstStyle/>
          <a:p>
            <a:r>
              <a:rPr lang="zh-CN" altLang="en-US" sz="3600" b="1" dirty="0"/>
              <a:t>（四）既往史</a:t>
            </a:r>
            <a:endParaRPr lang="zh-CN" altLang="en-US" sz="3600" b="1" dirty="0"/>
          </a:p>
        </p:txBody>
      </p:sp>
      <p:sp>
        <p:nvSpPr>
          <p:cNvPr id="3" name="内容占位符 2"/>
          <p:cNvSpPr>
            <a:spLocks noGrp="1"/>
          </p:cNvSpPr>
          <p:nvPr>
            <p:ph idx="1"/>
          </p:nvPr>
        </p:nvSpPr>
        <p:spPr>
          <a:xfrm>
            <a:off x="600076" y="1600200"/>
            <a:ext cx="7615262" cy="4900634"/>
          </a:xfrm>
        </p:spPr>
        <p:txBody>
          <a:bodyPr/>
          <a:lstStyle/>
          <a:p>
            <a:pPr marL="457200" indent="-457200">
              <a:buFont typeface="+mj-lt"/>
              <a:buAutoNum type="arabicPeriod"/>
            </a:pPr>
            <a:r>
              <a:rPr lang="zh-CN" altLang="en-US" sz="2400" dirty="0"/>
              <a:t>既往健康情况</a:t>
            </a:r>
            <a:endParaRPr lang="en-US" altLang="zh-CN" sz="2400" dirty="0"/>
          </a:p>
          <a:p>
            <a:pPr marL="457200" lvl="0" indent="-457200">
              <a:buFont typeface="+mj-lt"/>
              <a:buAutoNum type="arabicPeriod"/>
            </a:pPr>
            <a:r>
              <a:rPr lang="zh-CN" altLang="en-US" sz="2400" dirty="0"/>
              <a:t>急慢性传染病史及传染病接触史</a:t>
            </a:r>
            <a:endParaRPr lang="en-US" sz="2400" dirty="0"/>
          </a:p>
          <a:p>
            <a:pPr marL="457200" indent="-457200">
              <a:buFont typeface="+mj-lt"/>
              <a:buAutoNum type="arabicPeriod"/>
            </a:pPr>
            <a:r>
              <a:rPr lang="zh-CN" altLang="en-US" sz="2400" dirty="0"/>
              <a:t>预防接种史</a:t>
            </a:r>
            <a:endParaRPr lang="en-US" altLang="zh-CN" sz="2400" dirty="0"/>
          </a:p>
          <a:p>
            <a:pPr marL="457200" indent="-457200">
              <a:buFont typeface="+mj-lt"/>
              <a:buAutoNum type="arabicPeriod"/>
            </a:pPr>
            <a:r>
              <a:rPr lang="zh-CN" altLang="en-US" sz="2400" dirty="0"/>
              <a:t>外伤手术史、输血史</a:t>
            </a:r>
            <a:endParaRPr lang="en-US" altLang="zh-CN" sz="2400" dirty="0"/>
          </a:p>
          <a:p>
            <a:pPr marL="457200" indent="-457200">
              <a:buFont typeface="+mj-lt"/>
              <a:buAutoNum type="arabicPeriod"/>
            </a:pPr>
            <a:r>
              <a:rPr lang="zh-CN" altLang="en-US" sz="2400" dirty="0"/>
              <a:t>既往患病及诊疗情况</a:t>
            </a:r>
            <a:endParaRPr lang="en-US" altLang="zh-CN" sz="2400" dirty="0"/>
          </a:p>
          <a:p>
            <a:pPr marL="457200" indent="-457200">
              <a:buFont typeface="+mj-lt"/>
              <a:buAutoNum type="arabicPeriod"/>
            </a:pPr>
            <a:r>
              <a:rPr lang="zh-CN" altLang="en-US" sz="2400" dirty="0"/>
              <a:t>食物、药物过敏史</a:t>
            </a:r>
            <a:endParaRPr lang="zh-CN"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3143240" cy="654032"/>
          </a:xfrm>
        </p:spPr>
        <p:txBody>
          <a:bodyPr/>
          <a:lstStyle/>
          <a:p>
            <a:r>
              <a:rPr lang="zh-CN" altLang="en-US" sz="3600" b="1" dirty="0"/>
              <a:t>（四）既往史</a:t>
            </a:r>
            <a:endParaRPr lang="zh-CN" altLang="en-US" sz="3600" b="1" dirty="0"/>
          </a:p>
        </p:txBody>
      </p:sp>
      <p:sp>
        <p:nvSpPr>
          <p:cNvPr id="3" name="内容占位符 2"/>
          <p:cNvSpPr>
            <a:spLocks noGrp="1"/>
          </p:cNvSpPr>
          <p:nvPr>
            <p:ph idx="1"/>
          </p:nvPr>
        </p:nvSpPr>
        <p:spPr>
          <a:xfrm>
            <a:off x="600076" y="1600200"/>
            <a:ext cx="7615262" cy="4900634"/>
          </a:xfrm>
        </p:spPr>
        <p:txBody>
          <a:bodyPr>
            <a:normAutofit lnSpcReduction="20000"/>
          </a:bodyPr>
          <a:lstStyle/>
          <a:p>
            <a:pPr marL="0" indent="0">
              <a:lnSpc>
                <a:spcPct val="150000"/>
              </a:lnSpc>
              <a:buNone/>
            </a:pPr>
            <a:r>
              <a:rPr lang="zh-CN" altLang="en-US" sz="2000" dirty="0">
                <a:effectLst/>
              </a:rPr>
              <a:t>例：</a:t>
            </a:r>
            <a:endParaRPr lang="en-US" altLang="zh-CN" sz="2000" dirty="0">
              <a:effectLst/>
            </a:endParaRPr>
          </a:p>
          <a:p>
            <a:pPr>
              <a:lnSpc>
                <a:spcPct val="150000"/>
              </a:lnSpc>
            </a:pPr>
            <a:r>
              <a:rPr lang="zh-CN" altLang="en-US" sz="2000" dirty="0">
                <a:effectLst/>
              </a:rPr>
              <a:t>既往史：平素身体健康，否认“结核”、“肝炎”等传染病史，否认“高血压、糖尿病”等病史，否认药物和食物过敏史，否认外伤及重大手术史，否认输血史，预防接种史不详。</a:t>
            </a:r>
            <a:endParaRPr lang="zh-CN" altLang="en-US" sz="2000" dirty="0">
              <a:effectLst/>
            </a:endParaRPr>
          </a:p>
          <a:p>
            <a:pPr>
              <a:lnSpc>
                <a:spcPct val="150000"/>
              </a:lnSpc>
            </a:pPr>
            <a:r>
              <a:rPr lang="zh-CN" altLang="en-US" sz="2000" dirty="0"/>
              <a:t>例：</a:t>
            </a:r>
            <a:endParaRPr lang="zh-CN" altLang="en-US" sz="2000" dirty="0"/>
          </a:p>
          <a:p>
            <a:pPr>
              <a:lnSpc>
                <a:spcPct val="150000"/>
              </a:lnSpc>
            </a:pPr>
            <a:r>
              <a:rPr lang="zh-CN" altLang="en-US" sz="2000" dirty="0"/>
              <a:t>既往史：平素健康状况一般。有高血压病史</a:t>
            </a:r>
            <a:r>
              <a:rPr lang="en-US" altLang="zh-CN" sz="2000" dirty="0"/>
              <a:t>10</a:t>
            </a:r>
            <a:r>
              <a:rPr lang="zh-CN" altLang="en-US" sz="2000" dirty="0"/>
              <a:t>余年，最高血压</a:t>
            </a:r>
            <a:r>
              <a:rPr lang="en-US" altLang="zh-CN" sz="2000" dirty="0"/>
              <a:t>190/100mmHg,</a:t>
            </a:r>
            <a:r>
              <a:rPr lang="zh-CN" altLang="en-US" sz="2000" dirty="0"/>
              <a:t>长期口服硝苯地平</a:t>
            </a:r>
            <a:r>
              <a:rPr lang="en-US" altLang="zh-CN" sz="2000" dirty="0"/>
              <a:t> 1</a:t>
            </a:r>
            <a:r>
              <a:rPr lang="zh-CN" altLang="en-US" sz="2000" dirty="0"/>
              <a:t>片</a:t>
            </a:r>
            <a:r>
              <a:rPr lang="en-US" altLang="zh-CN" sz="2000" dirty="0"/>
              <a:t> qd</a:t>
            </a:r>
            <a:r>
              <a:rPr lang="zh-CN" altLang="en-US" sz="2000" dirty="0"/>
              <a:t>控制血压，血压控制不详。有糖尿病病史</a:t>
            </a:r>
            <a:r>
              <a:rPr lang="en-US" altLang="zh-CN" sz="2000" dirty="0"/>
              <a:t>10</a:t>
            </a:r>
            <a:r>
              <a:rPr lang="zh-CN" altLang="en-US" sz="2000" dirty="0"/>
              <a:t>余年，口服阿卡波糖</a:t>
            </a:r>
            <a:r>
              <a:rPr lang="en-US" altLang="zh-CN" sz="2000" dirty="0"/>
              <a:t> 1</a:t>
            </a:r>
            <a:r>
              <a:rPr lang="zh-CN" altLang="en-US" sz="2000" dirty="0"/>
              <a:t>片</a:t>
            </a:r>
            <a:r>
              <a:rPr lang="en-US" altLang="zh-CN" sz="2000" dirty="0"/>
              <a:t> tid</a:t>
            </a:r>
            <a:r>
              <a:rPr lang="zh-CN" altLang="en-US" sz="2000" dirty="0"/>
              <a:t>、二甲双胍</a:t>
            </a:r>
            <a:r>
              <a:rPr lang="en-US" altLang="zh-CN" sz="2000" dirty="0"/>
              <a:t> 1</a:t>
            </a:r>
            <a:r>
              <a:rPr lang="zh-CN" altLang="en-US" sz="2000" dirty="0"/>
              <a:t>片</a:t>
            </a:r>
            <a:r>
              <a:rPr lang="en-US" altLang="zh-CN" sz="2000" dirty="0"/>
              <a:t> bid</a:t>
            </a:r>
            <a:r>
              <a:rPr lang="zh-CN" altLang="en-US" sz="2000" dirty="0"/>
              <a:t>降糖，血糖控制尚可。有慢性乙肝病史，口服恩替卡韦抗病毒。既往曾患急性胆囊炎，于</a:t>
            </a:r>
            <a:r>
              <a:rPr lang="en-US" altLang="zh-CN" sz="2000" dirty="0"/>
              <a:t>2010</a:t>
            </a:r>
            <a:r>
              <a:rPr lang="zh-CN" altLang="en-US" sz="2000" dirty="0"/>
              <a:t>年西南医院行胆囊切除术。否认输血史。无过敏史。</a:t>
            </a:r>
            <a:endParaRPr lang="zh-CN"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3786182" cy="654032"/>
          </a:xfrm>
        </p:spPr>
        <p:txBody>
          <a:bodyPr/>
          <a:lstStyle/>
          <a:p>
            <a:r>
              <a:rPr lang="zh-CN" altLang="en-US" sz="3600" b="1" dirty="0"/>
              <a:t>（五）系统回顾</a:t>
            </a:r>
            <a:endParaRPr lang="zh-CN" altLang="en-US" sz="3600" b="1" dirty="0"/>
          </a:p>
        </p:txBody>
      </p:sp>
      <p:sp>
        <p:nvSpPr>
          <p:cNvPr id="3" name="内容占位符 2"/>
          <p:cNvSpPr>
            <a:spLocks noGrp="1"/>
          </p:cNvSpPr>
          <p:nvPr>
            <p:ph idx="1"/>
          </p:nvPr>
        </p:nvSpPr>
        <p:spPr>
          <a:xfrm>
            <a:off x="285720" y="1600200"/>
            <a:ext cx="8643998" cy="4900634"/>
          </a:xfrm>
        </p:spPr>
        <p:txBody>
          <a:bodyPr>
            <a:normAutofit lnSpcReduction="10000"/>
          </a:bodyPr>
          <a:lstStyle/>
          <a:p>
            <a:pPr marL="457200" lvl="0" indent="-457200">
              <a:buFont typeface="+mj-lt"/>
              <a:buAutoNum type="arabicPeriod"/>
            </a:pPr>
            <a:r>
              <a:rPr lang="zh-CN" altLang="en-US" sz="2400" dirty="0"/>
              <a:t>呼吸系统：咳嗽、咯痰与咯血、呼吸困难、胸痛等</a:t>
            </a:r>
            <a:endParaRPr lang="en-US" sz="2400" dirty="0"/>
          </a:p>
          <a:p>
            <a:pPr marL="457200" indent="-457200">
              <a:buClrTx/>
              <a:buFont typeface="+mj-lt"/>
              <a:buAutoNum type="arabicPeriod"/>
            </a:pPr>
            <a:r>
              <a:rPr lang="zh-CN" altLang="en-US" sz="2400" dirty="0"/>
              <a:t>循环系统：心前区疼痛、心悸、呼吸困难、夜间阵、水肿、发性呼吸困难等</a:t>
            </a:r>
            <a:endParaRPr lang="en-US" altLang="zh-CN" sz="2400" dirty="0"/>
          </a:p>
          <a:p>
            <a:pPr marL="457200" indent="-457200">
              <a:buClrTx/>
              <a:buFont typeface="+mj-lt"/>
              <a:buAutoNum type="arabicPeriod"/>
            </a:pPr>
            <a:r>
              <a:rPr lang="zh-CN" altLang="en-US" sz="2400" dirty="0"/>
              <a:t>消化系统：腹痛、腹泻、纳差、腹胀、反酸、嗳气、黄疸等</a:t>
            </a:r>
            <a:endParaRPr lang="en-US" altLang="zh-CN" sz="2400" dirty="0"/>
          </a:p>
          <a:p>
            <a:pPr marL="457200" indent="-457200">
              <a:buClrTx/>
              <a:buFont typeface="+mj-lt"/>
              <a:buAutoNum type="arabicPeriod"/>
            </a:pPr>
            <a:r>
              <a:rPr lang="zh-CN" altLang="en-US" sz="2400" dirty="0"/>
              <a:t>泌尿系统：尿急、尿频、尿痛、浮肿、高血压、血尿、蛋白尿等</a:t>
            </a:r>
            <a:endParaRPr lang="en-US" altLang="zh-CN" sz="2400" dirty="0"/>
          </a:p>
          <a:p>
            <a:pPr marL="457200" indent="-457200">
              <a:buClrTx/>
              <a:buFont typeface="+mj-lt"/>
              <a:buAutoNum type="arabicPeriod"/>
            </a:pPr>
            <a:r>
              <a:rPr lang="zh-CN" altLang="en-US" sz="2400" dirty="0"/>
              <a:t>造血系统：贫血、出血、发热、肝脾淋巴结肿大等</a:t>
            </a:r>
            <a:endParaRPr lang="en-US" altLang="zh-CN" sz="2400" dirty="0"/>
          </a:p>
          <a:p>
            <a:pPr marL="457200" indent="-457200">
              <a:buClrTx/>
              <a:buFont typeface="+mj-lt"/>
              <a:buAutoNum type="arabicPeriod"/>
            </a:pPr>
            <a:r>
              <a:rPr lang="zh-CN" altLang="en-US" sz="2400" dirty="0"/>
              <a:t>内分泌代谢系统：怕热、多汗、怕冷、皮肤干燥；食欲及体重改变、月经改变、毛发分布情况等</a:t>
            </a:r>
            <a:endParaRPr lang="en-US" altLang="zh-CN" sz="2400" dirty="0"/>
          </a:p>
          <a:p>
            <a:pPr marL="457200" indent="-457200">
              <a:buClrTx/>
              <a:buFont typeface="+mj-lt"/>
              <a:buAutoNum type="arabicPeriod"/>
            </a:pPr>
            <a:r>
              <a:rPr lang="zh-CN" altLang="en-US" sz="2400" dirty="0"/>
              <a:t>精神神经系统：头痛、晕厥、意识障碍、智力缺陷、感觉与运动异常、性格改变、情绪异常、思维紊乱等</a:t>
            </a:r>
            <a:endParaRPr lang="en-US" altLang="zh-CN" sz="2400" dirty="0"/>
          </a:p>
          <a:p>
            <a:pPr marL="457200" indent="-457200">
              <a:buClrTx/>
              <a:buFont typeface="+mj-lt"/>
              <a:buAutoNum type="arabicPeriod"/>
            </a:pPr>
            <a:r>
              <a:rPr lang="zh-CN" altLang="en-US" sz="2400" dirty="0"/>
              <a:t>肌肉骨骼系统：关节肿痛、活动障碍、肌肉疼痛、外伤史等</a:t>
            </a:r>
            <a:endParaRPr lang="zh-CN" altLang="en-US" sz="2400" dirty="0"/>
          </a:p>
          <a:p>
            <a:endParaRPr lang="zh-CN"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3186106" cy="725470"/>
          </a:xfrm>
        </p:spPr>
        <p:txBody>
          <a:bodyPr/>
          <a:lstStyle/>
          <a:p>
            <a:r>
              <a:rPr lang="zh-CN" altLang="en-US" sz="3600" b="1" dirty="0"/>
              <a:t>（六）个人史</a:t>
            </a:r>
            <a:endParaRPr lang="zh-CN" altLang="en-US" sz="3600" b="1" dirty="0"/>
          </a:p>
        </p:txBody>
      </p:sp>
      <p:sp>
        <p:nvSpPr>
          <p:cNvPr id="3" name="内容占位符 2"/>
          <p:cNvSpPr>
            <a:spLocks noGrp="1"/>
          </p:cNvSpPr>
          <p:nvPr>
            <p:ph idx="1"/>
          </p:nvPr>
        </p:nvSpPr>
        <p:spPr/>
        <p:txBody>
          <a:bodyPr/>
          <a:lstStyle/>
          <a:p>
            <a:pPr marL="457200" lvl="0" indent="-457200">
              <a:buFont typeface="+mj-lt"/>
              <a:buAutoNum type="arabicPeriod"/>
            </a:pPr>
            <a:r>
              <a:rPr lang="zh-CN" altLang="en-US" sz="2400" dirty="0"/>
              <a:t>出生地、居住地，有无地方病接触史，有无疫区居留史</a:t>
            </a:r>
            <a:endParaRPr lang="zh-CN" altLang="en-US" sz="2400" dirty="0"/>
          </a:p>
          <a:p>
            <a:pPr marL="457200" lvl="0" indent="-457200">
              <a:buFont typeface="+mj-lt"/>
              <a:buAutoNum type="arabicPeriod"/>
            </a:pPr>
            <a:r>
              <a:rPr lang="zh-CN" altLang="en-US" sz="2400" dirty="0"/>
              <a:t> 生活、饮食习惯，有无烟酒嗜好及其用量和持续时间。</a:t>
            </a:r>
            <a:endParaRPr lang="zh-CN" altLang="en-US" sz="2400" dirty="0"/>
          </a:p>
          <a:p>
            <a:pPr marL="457200" lvl="0" indent="-457200">
              <a:buFont typeface="+mj-lt"/>
              <a:buAutoNum type="arabicPeriod"/>
            </a:pPr>
            <a:r>
              <a:rPr lang="zh-CN" altLang="en-US" sz="2400" dirty="0"/>
              <a:t> 职业及劳动条件，有无毒物及放射物质接触史。</a:t>
            </a:r>
            <a:endParaRPr lang="zh-CN" altLang="en-US" sz="2400" dirty="0"/>
          </a:p>
          <a:p>
            <a:pPr marL="457200" lvl="0" indent="-457200">
              <a:buFont typeface="+mj-lt"/>
              <a:buAutoNum type="arabicPeriod"/>
            </a:pPr>
            <a:r>
              <a:rPr lang="zh-CN" altLang="en-US" sz="2400" dirty="0"/>
              <a:t> 冶游史。</a:t>
            </a:r>
            <a:endParaRPr lang="zh-CN"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3186106" cy="725470"/>
          </a:xfrm>
        </p:spPr>
        <p:txBody>
          <a:bodyPr/>
          <a:lstStyle/>
          <a:p>
            <a:r>
              <a:rPr lang="zh-CN" altLang="en-US" sz="3600" b="1" dirty="0"/>
              <a:t>（六）个人史</a:t>
            </a:r>
            <a:endParaRPr lang="zh-CN" altLang="en-US" sz="3600" b="1" dirty="0"/>
          </a:p>
        </p:txBody>
      </p:sp>
      <p:sp>
        <p:nvSpPr>
          <p:cNvPr id="3" name="内容占位符 2"/>
          <p:cNvSpPr>
            <a:spLocks noGrp="1"/>
          </p:cNvSpPr>
          <p:nvPr>
            <p:ph idx="1"/>
          </p:nvPr>
        </p:nvSpPr>
        <p:spPr/>
        <p:txBody>
          <a:bodyPr/>
          <a:lstStyle/>
          <a:p>
            <a:pPr marL="0" lvl="0" indent="0">
              <a:buNone/>
            </a:pPr>
            <a:r>
              <a:rPr lang="zh-CN" altLang="en-US" sz="2400" dirty="0"/>
              <a:t>例：</a:t>
            </a:r>
            <a:endParaRPr lang="en-US" altLang="zh-CN" sz="2400" dirty="0"/>
          </a:p>
          <a:p>
            <a:pPr marL="0" lvl="0" indent="0">
              <a:buNone/>
            </a:pPr>
            <a:r>
              <a:rPr lang="zh-CN" altLang="en-US" sz="2400" dirty="0"/>
              <a:t>         出生并生长于原籍。否认疫区旅居史及疫水接触史，从事职业，否认放射线及特殊毒物接触史。无烟酒等嗜好，无冶游史。</a:t>
            </a:r>
            <a:endParaRPr lang="zh-CN"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3471858" cy="654032"/>
          </a:xfrm>
        </p:spPr>
        <p:txBody>
          <a:bodyPr/>
          <a:lstStyle/>
          <a:p>
            <a:r>
              <a:rPr lang="zh-CN" altLang="en-US" sz="3600" b="1" dirty="0"/>
              <a:t>（七）婚姻史</a:t>
            </a:r>
            <a:endParaRPr lang="zh-CN" altLang="en-US" sz="3600" b="1" dirty="0"/>
          </a:p>
        </p:txBody>
      </p:sp>
      <p:sp>
        <p:nvSpPr>
          <p:cNvPr id="3" name="内容占位符 2"/>
          <p:cNvSpPr>
            <a:spLocks noGrp="1"/>
          </p:cNvSpPr>
          <p:nvPr>
            <p:ph idx="1"/>
          </p:nvPr>
        </p:nvSpPr>
        <p:spPr/>
        <p:txBody>
          <a:bodyPr/>
          <a:lstStyle/>
          <a:p>
            <a:pPr marL="457200" indent="-457200">
              <a:buFont typeface="+mj-lt"/>
              <a:buAutoNum type="arabicPeriod"/>
            </a:pPr>
            <a:r>
              <a:rPr lang="zh-CN" altLang="en-US" sz="2400" dirty="0"/>
              <a:t>婚姻状况</a:t>
            </a:r>
            <a:endParaRPr lang="en-US" altLang="zh-CN" sz="2400" dirty="0"/>
          </a:p>
          <a:p>
            <a:pPr marL="457200" indent="-457200">
              <a:buFont typeface="+mj-lt"/>
              <a:buAutoNum type="arabicPeriod"/>
            </a:pPr>
            <a:r>
              <a:rPr lang="zh-CN" altLang="en-US" sz="2400" dirty="0"/>
              <a:t>配偶健康状况</a:t>
            </a:r>
            <a:endParaRPr lang="en-US" altLang="zh-CN" sz="2400" dirty="0"/>
          </a:p>
          <a:p>
            <a:pPr marL="457200" indent="-457200">
              <a:buFont typeface="+mj-lt"/>
              <a:buAutoNum type="arabicPeriod"/>
            </a:pPr>
            <a:r>
              <a:rPr lang="zh-CN" altLang="en-US" sz="2400" dirty="0"/>
              <a:t>夫妻关系</a:t>
            </a:r>
            <a:endParaRPr lang="en-US" altLang="zh-CN" sz="2400" dirty="0"/>
          </a:p>
          <a:p>
            <a:pPr marL="457200" indent="-457200">
              <a:buFont typeface="+mj-lt"/>
              <a:buAutoNum type="arabicPeriod"/>
            </a:pPr>
            <a:r>
              <a:rPr lang="zh-CN" altLang="en-US" sz="2400" dirty="0"/>
              <a:t>生育情况（男性病人）</a:t>
            </a:r>
            <a:endParaRPr lang="zh-CN"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4643438" cy="642942"/>
          </a:xfrm>
        </p:spPr>
        <p:txBody>
          <a:bodyPr/>
          <a:lstStyle/>
          <a:p>
            <a:pPr marL="857250" indent="-857250">
              <a:buFont typeface="+mj-ea"/>
              <a:buAutoNum type="ea1JpnChsDbPeriod"/>
            </a:pPr>
            <a:r>
              <a:rPr lang="zh-CN" altLang="en-US" sz="3600" b="1" dirty="0"/>
              <a:t>概念及其重要性</a:t>
            </a:r>
            <a:endParaRPr lang="zh-CN" altLang="en-US" sz="3600" b="1" dirty="0"/>
          </a:p>
        </p:txBody>
      </p:sp>
      <p:sp>
        <p:nvSpPr>
          <p:cNvPr id="3" name="内容占位符 2"/>
          <p:cNvSpPr>
            <a:spLocks noGrp="1"/>
          </p:cNvSpPr>
          <p:nvPr>
            <p:ph idx="1"/>
          </p:nvPr>
        </p:nvSpPr>
        <p:spPr>
          <a:xfrm>
            <a:off x="457200" y="1743076"/>
            <a:ext cx="8229600" cy="4043378"/>
          </a:xfrm>
        </p:spPr>
        <p:txBody>
          <a:bodyPr/>
          <a:lstStyle/>
          <a:p>
            <a:pPr marL="457200" lvl="0" indent="-457200">
              <a:buFont typeface="+mj-lt"/>
              <a:buAutoNum type="arabicPeriod"/>
            </a:pPr>
            <a:r>
              <a:rPr lang="zh-CN" altLang="en-US" sz="2400" dirty="0"/>
              <a:t>概念</a:t>
            </a:r>
            <a:endParaRPr lang="en-US" altLang="zh-CN" sz="2400" dirty="0"/>
          </a:p>
          <a:p>
            <a:pPr marL="457200" lvl="0" indent="-457200">
              <a:buNone/>
            </a:pPr>
            <a:r>
              <a:rPr lang="en-US" altLang="zh-CN" sz="2400" dirty="0"/>
              <a:t>      </a:t>
            </a:r>
            <a:r>
              <a:rPr lang="zh-CN" altLang="en-US" sz="2400" dirty="0"/>
              <a:t>病史采集是指临床医生通过对患者或其相关人员系统的询问而获取病史资料，并经过分析综合而作出临床判断的一种诊法，又称为问诊。</a:t>
            </a:r>
            <a:endParaRPr lang="en-US" altLang="zh-CN" sz="2400" dirty="0"/>
          </a:p>
          <a:p>
            <a:pPr marL="457200" lvl="0" indent="-457200">
              <a:buNone/>
            </a:pPr>
            <a:endParaRPr lang="zh-CN" altLang="en-US" sz="2400" dirty="0"/>
          </a:p>
          <a:p>
            <a:pPr marL="457200" lvl="0" indent="-457200">
              <a:buFont typeface="+mj-lt"/>
              <a:buAutoNum type="arabicPeriod" startAt="2"/>
            </a:pPr>
            <a:r>
              <a:rPr lang="zh-CN" altLang="en-US" sz="2400" dirty="0"/>
              <a:t>问诊的重要性</a:t>
            </a:r>
            <a:endParaRPr lang="en-US" altLang="zh-CN" sz="2400" dirty="0"/>
          </a:p>
          <a:p>
            <a:pPr marL="457200" lvl="0" indent="-457200">
              <a:buFont typeface="+mj-lt"/>
              <a:buAutoNum type="alphaLcParenR"/>
            </a:pPr>
            <a:r>
              <a:rPr lang="zh-CN" altLang="en-US" sz="2400" dirty="0"/>
              <a:t>构筑医患沟通的桥梁，建立良好的医患关系的基础</a:t>
            </a:r>
            <a:endParaRPr lang="en-US" sz="2400" dirty="0"/>
          </a:p>
          <a:p>
            <a:pPr marL="457200" lvl="0" indent="-457200">
              <a:buFont typeface="+mj-lt"/>
              <a:buAutoNum type="alphaLcParenR"/>
            </a:pPr>
            <a:r>
              <a:rPr lang="zh-CN" altLang="en-US" sz="2400" dirty="0"/>
              <a:t>为疾病的诊断提供重要线索</a:t>
            </a:r>
            <a:endParaRPr lang="zh-CN" altLang="en-US" sz="2400" dirty="0"/>
          </a:p>
          <a:p>
            <a:pPr marL="457200" lvl="0" indent="-457200">
              <a:buFont typeface="+mj-lt"/>
              <a:buAutoNum type="alphaLcParenR"/>
            </a:pPr>
            <a:r>
              <a:rPr lang="zh-CN" altLang="en-US" sz="2400" dirty="0"/>
              <a:t>教育功能，交流本身是一种治疗</a:t>
            </a:r>
            <a:endParaRPr lang="zh-CN" alt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3471858" cy="654032"/>
          </a:xfrm>
        </p:spPr>
        <p:txBody>
          <a:bodyPr/>
          <a:lstStyle/>
          <a:p>
            <a:r>
              <a:rPr lang="zh-CN" altLang="en-US" sz="3600" b="1" dirty="0"/>
              <a:t>（七）婚姻史</a:t>
            </a:r>
            <a:endParaRPr lang="zh-CN" altLang="en-US" sz="3600" b="1" dirty="0"/>
          </a:p>
        </p:txBody>
      </p:sp>
      <p:sp>
        <p:nvSpPr>
          <p:cNvPr id="3" name="内容占位符 2"/>
          <p:cNvSpPr>
            <a:spLocks noGrp="1"/>
          </p:cNvSpPr>
          <p:nvPr>
            <p:ph idx="1"/>
          </p:nvPr>
        </p:nvSpPr>
        <p:spPr/>
        <p:txBody>
          <a:bodyPr/>
          <a:lstStyle/>
          <a:p>
            <a:pPr marL="0" indent="0">
              <a:buNone/>
            </a:pPr>
            <a:r>
              <a:rPr lang="zh-CN" altLang="en-US" sz="2400" dirty="0"/>
              <a:t>例：</a:t>
            </a:r>
            <a:endParaRPr lang="en-US" altLang="zh-CN" sz="2400" dirty="0"/>
          </a:p>
          <a:p>
            <a:pPr marL="0" indent="0">
              <a:buNone/>
            </a:pPr>
            <a:r>
              <a:rPr lang="en-US" altLang="zh-CN" sz="2400" dirty="0"/>
              <a:t>      24</a:t>
            </a:r>
            <a:r>
              <a:rPr lang="zh-CN" altLang="en-US" sz="2400" dirty="0"/>
              <a:t>岁结婚，爱人身体健康，夫妻关系和睦。育有</a:t>
            </a:r>
            <a:r>
              <a:rPr lang="en-US" altLang="zh-CN" sz="2400" dirty="0"/>
              <a:t>2</a:t>
            </a:r>
            <a:r>
              <a:rPr lang="zh-CN" altLang="en-US" sz="2400" dirty="0"/>
              <a:t>男</a:t>
            </a:r>
            <a:r>
              <a:rPr lang="en-US" altLang="zh-CN" sz="2400" dirty="0"/>
              <a:t>2</a:t>
            </a:r>
            <a:r>
              <a:rPr lang="zh-CN" altLang="en-US" sz="2400" dirty="0"/>
              <a:t>女。</a:t>
            </a:r>
            <a:endParaRPr lang="zh-CN" alt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50"/>
            <a:ext cx="6662420" cy="654050"/>
          </a:xfrm>
        </p:spPr>
        <p:txBody>
          <a:bodyPr>
            <a:normAutofit/>
          </a:bodyPr>
          <a:lstStyle/>
          <a:p>
            <a:r>
              <a:rPr lang="zh-CN" altLang="en-US" sz="3600" b="1" dirty="0"/>
              <a:t>（八）月经史和生育史（女性）</a:t>
            </a:r>
            <a:endParaRPr lang="zh-CN" altLang="en-US" sz="3600" b="1" dirty="0"/>
          </a:p>
        </p:txBody>
      </p:sp>
      <p:sp>
        <p:nvSpPr>
          <p:cNvPr id="3" name="内容占位符 2"/>
          <p:cNvSpPr>
            <a:spLocks noGrp="1"/>
          </p:cNvSpPr>
          <p:nvPr>
            <p:ph idx="1"/>
          </p:nvPr>
        </p:nvSpPr>
        <p:spPr/>
        <p:txBody>
          <a:bodyPr>
            <a:normAutofit/>
          </a:bodyPr>
          <a:lstStyle/>
          <a:p>
            <a:pPr marL="457200" lvl="0" indent="-457200">
              <a:buFont typeface="+mj-lt"/>
              <a:buAutoNum type="arabicPeriod"/>
            </a:pPr>
            <a:r>
              <a:rPr lang="zh-CN" altLang="en-US" sz="2220" dirty="0"/>
              <a:t>初潮年龄，月经周期与经期，末次月经时间或闭经日期，月经血量，痛经与白带</a:t>
            </a:r>
            <a:endParaRPr lang="en-US" altLang="zh-CN" sz="2220" dirty="0"/>
          </a:p>
          <a:p>
            <a:pPr marL="457200" lvl="0" indent="-457200">
              <a:buFont typeface="+mj-lt"/>
              <a:buAutoNum type="arabicPeriod"/>
            </a:pPr>
            <a:r>
              <a:rPr lang="zh-CN" altLang="en-US" sz="2220" dirty="0"/>
              <a:t>月经史记录方式如下：</a:t>
            </a:r>
            <a:endParaRPr lang="zh-CN" altLang="en-US" sz="2220" dirty="0"/>
          </a:p>
          <a:p>
            <a:pPr marL="0" lvl="0" indent="0">
              <a:buFont typeface="+mj-lt"/>
              <a:buNone/>
            </a:pPr>
            <a:r>
              <a:rPr lang="en-US" altLang="zh-CN" sz="2220" dirty="0"/>
              <a:t>                </a:t>
            </a:r>
            <a:r>
              <a:rPr lang="zh-CN" altLang="en-US" sz="2220" dirty="0"/>
              <a:t>• 经期（天）</a:t>
            </a:r>
            <a:endParaRPr lang="zh-CN" altLang="en-US" sz="2220" dirty="0"/>
          </a:p>
          <a:p>
            <a:pPr marL="0" lvl="0" indent="0">
              <a:buFont typeface="+mj-lt"/>
              <a:buNone/>
            </a:pPr>
            <a:r>
              <a:rPr lang="zh-CN" altLang="en-US" sz="2220" dirty="0"/>
              <a:t>初潮年龄 --------------- 末次月经时间（或闭经年龄）</a:t>
            </a:r>
            <a:endParaRPr lang="zh-CN" altLang="en-US" sz="2220" dirty="0"/>
          </a:p>
          <a:p>
            <a:pPr marL="0" lvl="0" indent="0">
              <a:buFont typeface="+mj-lt"/>
              <a:buNone/>
            </a:pPr>
            <a:r>
              <a:rPr lang="en-US" altLang="zh-CN" sz="2220" dirty="0"/>
              <a:t>                </a:t>
            </a:r>
            <a:r>
              <a:rPr lang="zh-CN" altLang="en-US" sz="2220" dirty="0"/>
              <a:t>• 月经周期（天） 均以阿拉伯数字表示。</a:t>
            </a:r>
            <a:endParaRPr lang="zh-CN" altLang="en-US" sz="2220" dirty="0"/>
          </a:p>
          <a:p>
            <a:pPr marL="0" lvl="0" indent="0">
              <a:buFont typeface="+mj-lt"/>
              <a:buNone/>
            </a:pPr>
            <a:r>
              <a:rPr lang="en-US" altLang="zh-CN" sz="2220" dirty="0"/>
              <a:t>                </a:t>
            </a:r>
            <a:r>
              <a:rPr lang="zh-CN" altLang="en-US" sz="2220" dirty="0"/>
              <a:t>3-5天</a:t>
            </a:r>
            <a:endParaRPr lang="zh-CN" altLang="en-US" sz="2220" dirty="0"/>
          </a:p>
          <a:p>
            <a:pPr marL="0" lvl="0" indent="0">
              <a:buFont typeface="+mj-lt"/>
              <a:buNone/>
            </a:pPr>
            <a:r>
              <a:rPr lang="zh-CN" altLang="en-US" sz="2220" dirty="0"/>
              <a:t>例：13 ----------- 2018.06.03，无痛经，经期规则，经量中等</a:t>
            </a:r>
            <a:endParaRPr lang="zh-CN" altLang="en-US" sz="2220" dirty="0"/>
          </a:p>
          <a:p>
            <a:pPr marL="0" lvl="0" indent="0">
              <a:buFont typeface="+mj-lt"/>
              <a:buNone/>
            </a:pPr>
            <a:r>
              <a:rPr lang="en-US" altLang="zh-CN" sz="2220" dirty="0"/>
              <a:t>               </a:t>
            </a:r>
            <a:r>
              <a:rPr lang="zh-CN" altLang="en-US" sz="2220" dirty="0"/>
              <a:t>28-30天</a:t>
            </a:r>
            <a:endParaRPr lang="zh-CN" altLang="en-US" sz="2220" dirty="0"/>
          </a:p>
          <a:p>
            <a:pPr marL="457200" lvl="0" indent="-457200">
              <a:buFont typeface="+mj-lt"/>
              <a:buAutoNum type="arabicPeriod"/>
            </a:pPr>
            <a:r>
              <a:rPr lang="zh-CN" altLang="en-US" sz="2220" dirty="0">
                <a:sym typeface="+mn-ea"/>
              </a:rPr>
              <a:t>孕产次数与分娩情况生育史</a:t>
            </a:r>
            <a:endParaRPr lang="zh-CN" altLang="en-US" sz="2220" dirty="0"/>
          </a:p>
          <a:p>
            <a:pPr marL="457200" lvl="0" indent="-457200">
              <a:buFont typeface="+mj-lt"/>
              <a:buAutoNum type="arabicPeriod"/>
            </a:pPr>
            <a:r>
              <a:rPr lang="zh-CN" altLang="en-US" sz="2220" dirty="0">
                <a:sym typeface="+mn-ea"/>
              </a:rPr>
              <a:t>足月分娩数——早产数——流产或人流数——存活数</a:t>
            </a:r>
            <a:endParaRPr lang="zh-CN" altLang="en-US" sz="222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4071934" cy="654032"/>
          </a:xfrm>
        </p:spPr>
        <p:txBody>
          <a:bodyPr/>
          <a:lstStyle/>
          <a:p>
            <a:r>
              <a:rPr lang="zh-CN" altLang="en-US" sz="3600" b="1" dirty="0"/>
              <a:t>（九）家族遗传史</a:t>
            </a:r>
            <a:endParaRPr lang="zh-CN" altLang="en-US" sz="3600" b="1" dirty="0"/>
          </a:p>
        </p:txBody>
      </p:sp>
      <p:sp>
        <p:nvSpPr>
          <p:cNvPr id="3" name="内容占位符 2"/>
          <p:cNvSpPr>
            <a:spLocks noGrp="1"/>
          </p:cNvSpPr>
          <p:nvPr>
            <p:ph idx="1"/>
          </p:nvPr>
        </p:nvSpPr>
        <p:spPr/>
        <p:txBody>
          <a:bodyPr/>
          <a:lstStyle/>
          <a:p>
            <a:pPr marL="457200" lvl="0" indent="-457200">
              <a:buFont typeface="+mj-lt"/>
              <a:buAutoNum type="arabicPeriod"/>
            </a:pPr>
            <a:r>
              <a:rPr lang="zh-CN" altLang="en-US" sz="2400" dirty="0"/>
              <a:t>直系亲属健康状况：父、母、兄弟、姐妹、子女</a:t>
            </a:r>
            <a:endParaRPr lang="en-US" sz="2400" dirty="0"/>
          </a:p>
          <a:p>
            <a:pPr marL="457200" lvl="0" indent="-457200">
              <a:buFont typeface="+mj-lt"/>
              <a:buAutoNum type="arabicPeriod"/>
            </a:pPr>
            <a:r>
              <a:rPr lang="zh-CN" altLang="en-US" sz="2400" dirty="0"/>
              <a:t>旁系亲属健康状况：叔伯大爷、姑舅外甥、爷爷奶奶、外公外婆、表兄妹、堂兄妹等</a:t>
            </a:r>
            <a:endParaRPr lang="en-US" sz="2400" dirty="0"/>
          </a:p>
          <a:p>
            <a:pPr marL="457200" lvl="0" indent="-457200">
              <a:buFont typeface="+mj-lt"/>
              <a:buAutoNum type="arabicPeriod"/>
            </a:pPr>
            <a:r>
              <a:rPr lang="zh-CN" altLang="en-US" sz="2400" dirty="0"/>
              <a:t>父母是否近亲结婚</a:t>
            </a:r>
            <a:endParaRPr lang="en-US" sz="2400" dirty="0"/>
          </a:p>
          <a:p>
            <a:pPr marL="457200" lvl="0" indent="-457200">
              <a:buFont typeface="+mj-lt"/>
              <a:buAutoNum type="arabicPeriod"/>
            </a:pPr>
            <a:r>
              <a:rPr lang="zh-CN" altLang="en-US" sz="2400" dirty="0"/>
              <a:t>同类疾病患者</a:t>
            </a:r>
            <a:endParaRPr lang="en-US" sz="2400" dirty="0"/>
          </a:p>
          <a:p>
            <a:pPr marL="457200" lvl="0" indent="-457200">
              <a:buFont typeface="+mj-lt"/>
              <a:buAutoNum type="arabicPeriod"/>
            </a:pPr>
            <a:r>
              <a:rPr lang="zh-CN" altLang="en-US" sz="2400" dirty="0"/>
              <a:t>遗传疾病患者</a:t>
            </a:r>
            <a:endParaRPr lang="zh-CN" altLang="en-US" sz="2400" dirty="0"/>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4071934" cy="654032"/>
          </a:xfrm>
        </p:spPr>
        <p:txBody>
          <a:bodyPr/>
          <a:lstStyle/>
          <a:p>
            <a:r>
              <a:rPr lang="zh-CN" altLang="en-US" sz="3600" b="1" dirty="0"/>
              <a:t>（九）家族遗传史</a:t>
            </a:r>
            <a:endParaRPr lang="zh-CN" altLang="en-US" sz="3600" b="1" dirty="0"/>
          </a:p>
        </p:txBody>
      </p:sp>
      <p:sp>
        <p:nvSpPr>
          <p:cNvPr id="3" name="内容占位符 2"/>
          <p:cNvSpPr>
            <a:spLocks noGrp="1"/>
          </p:cNvSpPr>
          <p:nvPr>
            <p:ph idx="1"/>
          </p:nvPr>
        </p:nvSpPr>
        <p:spPr/>
        <p:txBody>
          <a:bodyPr>
            <a:normAutofit/>
          </a:bodyPr>
          <a:lstStyle/>
          <a:p>
            <a:pPr marL="0" lvl="0" indent="0">
              <a:buNone/>
            </a:pPr>
            <a:r>
              <a:rPr lang="zh-CN" altLang="en-US" sz="2400" dirty="0">
                <a:effectLst/>
              </a:rPr>
              <a:t>例：</a:t>
            </a:r>
            <a:endParaRPr lang="en-US" altLang="zh-CN" sz="2400" dirty="0">
              <a:effectLst/>
            </a:endParaRPr>
          </a:p>
          <a:p>
            <a:pPr marL="0" lvl="0" indent="0">
              <a:buNone/>
            </a:pPr>
            <a:r>
              <a:rPr lang="en-US" altLang="zh-CN" sz="2400" dirty="0"/>
              <a:t>      </a:t>
            </a:r>
            <a:r>
              <a:rPr lang="zh-CN" altLang="en-US" sz="2400" dirty="0">
                <a:effectLst/>
              </a:rPr>
              <a:t>父母体健。父已病故（死因不详），母患有“糖尿病”。家族中无类似病史。否认有家族性疾病及遗传病史。</a:t>
            </a:r>
            <a:endParaRPr lang="zh-CN"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4071934" cy="654032"/>
          </a:xfrm>
        </p:spPr>
        <p:txBody>
          <a:bodyPr/>
          <a:lstStyle/>
          <a:p>
            <a:r>
              <a:rPr lang="zh-CN" altLang="en-US" sz="3600" b="1" dirty="0"/>
              <a:t>（十）初步诊断</a:t>
            </a:r>
            <a:endParaRPr lang="zh-CN" altLang="en-US" sz="3600" b="1" dirty="0"/>
          </a:p>
        </p:txBody>
      </p:sp>
      <p:sp>
        <p:nvSpPr>
          <p:cNvPr id="3" name="内容占位符 2"/>
          <p:cNvSpPr>
            <a:spLocks noGrp="1"/>
          </p:cNvSpPr>
          <p:nvPr>
            <p:ph idx="1"/>
          </p:nvPr>
        </p:nvSpPr>
        <p:spPr/>
        <p:txBody>
          <a:bodyPr>
            <a:normAutofit/>
          </a:bodyPr>
          <a:lstStyle/>
          <a:p>
            <a:pPr marL="0" lvl="0" indent="0">
              <a:buNone/>
            </a:pPr>
            <a:r>
              <a:rPr lang="zh-CN" altLang="en-US" sz="2400" dirty="0"/>
              <a:t>主病在前，次病在后（与主诉现病史相呼应）</a:t>
            </a:r>
            <a:endParaRPr lang="zh-CN" altLang="en-US" sz="2400" dirty="0"/>
          </a:p>
          <a:p>
            <a:pPr marL="0" lvl="0" indent="0">
              <a:buNone/>
            </a:pPr>
            <a:r>
              <a:rPr lang="zh-CN" altLang="en-US" sz="2400" dirty="0"/>
              <a:t>如：咳嗽咳痰</a:t>
            </a:r>
            <a:r>
              <a:rPr lang="en-US" altLang="zh-CN" sz="2400" dirty="0"/>
              <a:t>1</a:t>
            </a:r>
            <a:r>
              <a:rPr lang="zh-CN" altLang="en-US" sz="2400" dirty="0"/>
              <a:t>周，发热</a:t>
            </a:r>
            <a:r>
              <a:rPr lang="en-US" altLang="zh-CN" sz="2400" dirty="0"/>
              <a:t>3</a:t>
            </a:r>
            <a:r>
              <a:rPr lang="zh-CN" altLang="en-US" sz="2400" dirty="0"/>
              <a:t>天</a:t>
            </a:r>
            <a:r>
              <a:rPr lang="en-US" altLang="zh-CN" sz="2400" dirty="0"/>
              <a:t>  </a:t>
            </a:r>
            <a:endParaRPr lang="en-US" altLang="zh-CN" sz="2400" dirty="0"/>
          </a:p>
          <a:p>
            <a:pPr marL="0" lvl="0" indent="0">
              <a:buNone/>
            </a:pPr>
            <a:r>
              <a:rPr lang="en-US" altLang="zh-CN" sz="2400" dirty="0"/>
              <a:t>   </a:t>
            </a:r>
            <a:endParaRPr lang="en-US" altLang="zh-CN" sz="2400" dirty="0"/>
          </a:p>
          <a:p>
            <a:pPr marL="0" lvl="0" indent="0">
              <a:buNone/>
            </a:pPr>
            <a:r>
              <a:rPr lang="zh-CN" altLang="en-US" sz="2400" dirty="0"/>
              <a:t>发现心脏杂音</a:t>
            </a:r>
            <a:r>
              <a:rPr lang="en-US" altLang="zh-CN" sz="2400" dirty="0"/>
              <a:t>20</a:t>
            </a:r>
            <a:r>
              <a:rPr lang="zh-CN" altLang="en-US" sz="2400" dirty="0"/>
              <a:t>年，咳嗽、喘累</a:t>
            </a:r>
            <a:r>
              <a:rPr lang="en-US" altLang="zh-CN" sz="2400" dirty="0"/>
              <a:t>1</a:t>
            </a:r>
            <a:r>
              <a:rPr lang="zh-CN" altLang="en-US" sz="2400" dirty="0"/>
              <a:t>周</a:t>
            </a:r>
            <a:r>
              <a:rPr lang="en-US" altLang="zh-CN" sz="2400" dirty="0"/>
              <a:t>  </a:t>
            </a:r>
            <a:endParaRPr lang="en-US" altLang="zh-CN" sz="2400" dirty="0"/>
          </a:p>
          <a:p>
            <a:pPr marL="0" lvl="0" indent="0">
              <a:buNone/>
            </a:pPr>
            <a:r>
              <a:rPr lang="en-US" altLang="zh-CN" sz="2400" dirty="0"/>
              <a:t>    </a:t>
            </a:r>
            <a:r>
              <a:rPr lang="zh-CN" altLang="en-US" sz="2400" dirty="0">
                <a:sym typeface="+mn-ea"/>
              </a:rPr>
              <a:t>主病：</a:t>
            </a:r>
            <a:r>
              <a:rPr lang="zh-CN" altLang="en-US" sz="2400" dirty="0"/>
              <a:t>心脏病</a:t>
            </a:r>
            <a:r>
              <a:rPr lang="en-US" altLang="zh-CN" sz="2400" dirty="0"/>
              <a:t> </a:t>
            </a:r>
            <a:r>
              <a:rPr lang="zh-CN" altLang="en-US" sz="2400" dirty="0">
                <a:sym typeface="+mn-ea"/>
              </a:rPr>
              <a:t>次病：</a:t>
            </a:r>
            <a:r>
              <a:rPr lang="zh-CN" altLang="en-US" sz="2400" dirty="0"/>
              <a:t>肺部感染</a:t>
            </a:r>
            <a:r>
              <a:rPr lang="en-US" altLang="zh-CN" sz="2400" dirty="0"/>
              <a:t> </a:t>
            </a:r>
            <a:endParaRPr lang="en-US" altLang="zh-CN" sz="2400" dirty="0"/>
          </a:p>
          <a:p>
            <a:pPr marL="0" lvl="0" indent="0">
              <a:buNone/>
            </a:pPr>
            <a:endParaRPr lang="zh-CN" altLang="en-US" sz="2400" dirty="0"/>
          </a:p>
          <a:p>
            <a:pPr marL="0" lvl="0" indent="0">
              <a:buNone/>
            </a:pPr>
            <a:r>
              <a:rPr lang="zh-CN" altLang="en-US" sz="2400" dirty="0">
                <a:sym typeface="+mn-ea"/>
              </a:rPr>
              <a:t>发热、咳嗽</a:t>
            </a:r>
            <a:r>
              <a:rPr lang="en-US" altLang="zh-CN" sz="2400" dirty="0">
                <a:sym typeface="+mn-ea"/>
              </a:rPr>
              <a:t>10</a:t>
            </a:r>
            <a:r>
              <a:rPr lang="zh-CN" altLang="en-US" sz="2400" dirty="0">
                <a:sym typeface="+mn-ea"/>
              </a:rPr>
              <a:t>余天，血象异常</a:t>
            </a:r>
            <a:r>
              <a:rPr lang="en-US" altLang="zh-CN" sz="2400" dirty="0">
                <a:sym typeface="+mn-ea"/>
              </a:rPr>
              <a:t>3</a:t>
            </a:r>
            <a:r>
              <a:rPr lang="zh-CN" altLang="en-US" sz="2400" dirty="0">
                <a:sym typeface="+mn-ea"/>
              </a:rPr>
              <a:t>天</a:t>
            </a:r>
            <a:r>
              <a:rPr lang="en-US" altLang="zh-CN" sz="2400" dirty="0"/>
              <a:t>  </a:t>
            </a:r>
            <a:endParaRPr lang="en-US" altLang="zh-CN" sz="2400" dirty="0"/>
          </a:p>
          <a:p>
            <a:pPr marL="0" lvl="0" indent="0">
              <a:buNone/>
            </a:pPr>
            <a:r>
              <a:rPr lang="en-US" altLang="zh-CN" sz="2400" dirty="0"/>
              <a:t>     </a:t>
            </a:r>
            <a:r>
              <a:rPr lang="zh-CN" altLang="en-US" sz="2400" dirty="0"/>
              <a:t>主病：血象异常：白血病？</a:t>
            </a:r>
            <a:r>
              <a:rPr lang="en-US" altLang="zh-CN" sz="2400" dirty="0"/>
              <a:t> </a:t>
            </a:r>
            <a:r>
              <a:rPr lang="zh-CN" altLang="en-US" sz="2400" dirty="0"/>
              <a:t>次病：肺部感染</a:t>
            </a:r>
            <a:endParaRPr lang="zh-CN" alt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32" y="846142"/>
            <a:ext cx="3714776" cy="582594"/>
          </a:xfrm>
        </p:spPr>
        <p:txBody>
          <a:bodyPr>
            <a:normAutofit fontScale="90000"/>
          </a:bodyPr>
          <a:lstStyle/>
          <a:p>
            <a:pPr marL="857250" indent="-857250">
              <a:buFont typeface="+mj-ea"/>
              <a:buAutoNum type="ea1JpnChsDbPeriod" startAt="5"/>
            </a:pPr>
            <a:r>
              <a:rPr lang="zh-CN" altLang="en-US" sz="3600" b="1" dirty="0"/>
              <a:t>病历书写</a:t>
            </a:r>
            <a:endParaRPr lang="zh-CN" altLang="en-US" sz="3600" b="1" dirty="0"/>
          </a:p>
        </p:txBody>
      </p:sp>
      <p:sp>
        <p:nvSpPr>
          <p:cNvPr id="5" name="矩形 4"/>
          <p:cNvSpPr/>
          <p:nvPr/>
        </p:nvSpPr>
        <p:spPr>
          <a:xfrm>
            <a:off x="1214414" y="2285992"/>
            <a:ext cx="6647974" cy="523220"/>
          </a:xfrm>
          <a:prstGeom prst="rect">
            <a:avLst/>
          </a:prstGeom>
        </p:spPr>
        <p:txBody>
          <a:bodyPr wrap="none">
            <a:spAutoFit/>
          </a:bodyPr>
          <a:lstStyle/>
          <a:p>
            <a:r>
              <a:rPr lang="zh-CN" altLang="en-US" sz="2800" b="1" dirty="0"/>
              <a:t>专业、简练、严密、重点突出、思路清楚</a:t>
            </a:r>
            <a:endParaRPr lang="zh-CN" altLang="en-US" sz="2800" b="1" dirty="0"/>
          </a:p>
        </p:txBody>
      </p:sp>
      <p:pic>
        <p:nvPicPr>
          <p:cNvPr id="2050" name="Picture 2" descr="https://timgsa.baidu.com/timg?image&amp;quality=80&amp;size=b9999_10000&amp;sec=1566156421358&amp;di=e14dca7a8081b072a6a486b6a776dd8d&amp;imgtype=0&amp;src=http%3A%2F%2F5b0988e595225.cdn.sohucs.com%2Fimages%2F20180101%2Fa60e8625e253466bae123d9c43f439a4.jpeg"/>
          <p:cNvPicPr>
            <a:picLocks noChangeAspect="1" noChangeArrowheads="1"/>
          </p:cNvPicPr>
          <p:nvPr/>
        </p:nvPicPr>
        <p:blipFill>
          <a:blip r:embed="rId1"/>
          <a:srcRect/>
          <a:stretch>
            <a:fillRect/>
          </a:stretch>
        </p:blipFill>
        <p:spPr bwMode="auto">
          <a:xfrm>
            <a:off x="5438775" y="3714750"/>
            <a:ext cx="3705225" cy="314325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0" y="857232"/>
            <a:ext cx="4071934" cy="642942"/>
          </a:xfrm>
        </p:spPr>
        <p:txBody>
          <a:bodyPr/>
          <a:lstStyle/>
          <a:p>
            <a:r>
              <a:rPr lang="zh-CN" altLang="en-US" sz="3600" b="1" dirty="0">
                <a:solidFill>
                  <a:schemeClr val="tx1"/>
                </a:solidFill>
                <a:latin typeface="+mn-ea"/>
                <a:ea typeface="+mn-ea"/>
              </a:rPr>
              <a:t>（一）</a:t>
            </a:r>
            <a:r>
              <a:rPr lang="zh-CN" sz="3600" b="1" dirty="0">
                <a:solidFill>
                  <a:schemeClr val="tx1"/>
                </a:solidFill>
                <a:latin typeface="+mn-ea"/>
                <a:ea typeface="+mn-ea"/>
              </a:rPr>
              <a:t>病历的种类</a:t>
            </a:r>
            <a:endParaRPr lang="zh-CN" sz="3600" b="1" dirty="0">
              <a:solidFill>
                <a:schemeClr val="tx1"/>
              </a:solidFill>
              <a:latin typeface="+mn-ea"/>
              <a:ea typeface="+mn-ea"/>
            </a:endParaRPr>
          </a:p>
        </p:txBody>
      </p:sp>
      <p:sp>
        <p:nvSpPr>
          <p:cNvPr id="34818" name="Rectangle 3"/>
          <p:cNvSpPr>
            <a:spLocks noGrp="1" noChangeArrowheads="1"/>
          </p:cNvSpPr>
          <p:nvPr>
            <p:ph idx="1"/>
          </p:nvPr>
        </p:nvSpPr>
        <p:spPr>
          <a:xfrm>
            <a:off x="642910" y="1785926"/>
            <a:ext cx="7772400" cy="3733800"/>
          </a:xfrm>
        </p:spPr>
        <p:txBody>
          <a:bodyPr/>
          <a:lstStyle/>
          <a:p>
            <a:pPr marL="609600" indent="-609600" algn="just" fontAlgn="t">
              <a:lnSpc>
                <a:spcPct val="110000"/>
              </a:lnSpc>
              <a:spcBef>
                <a:spcPct val="0"/>
              </a:spcBef>
              <a:buFont typeface="+mj-lt"/>
              <a:buAutoNum type="arabicPeriod"/>
            </a:pPr>
            <a:r>
              <a:rPr lang="zh-CN" sz="2400" b="1" dirty="0">
                <a:latin typeface="+mn-ea"/>
              </a:rPr>
              <a:t>住院期间病历：包括完整病历、入院记录、病程记录、会诊记录、转科记录、出院记录、死亡记录、手术记录等。</a:t>
            </a:r>
            <a:endParaRPr lang="zh-CN" sz="2400" b="1" dirty="0">
              <a:latin typeface="+mn-ea"/>
            </a:endParaRPr>
          </a:p>
          <a:p>
            <a:pPr marL="609600" indent="-609600" algn="just" fontAlgn="t">
              <a:lnSpc>
                <a:spcPct val="110000"/>
              </a:lnSpc>
              <a:spcBef>
                <a:spcPct val="0"/>
              </a:spcBef>
              <a:buFont typeface="+mj-lt"/>
              <a:buAutoNum type="arabicPeriod"/>
            </a:pPr>
            <a:r>
              <a:rPr lang="zh-CN" sz="2400" b="1" dirty="0">
                <a:latin typeface="+mn-ea"/>
              </a:rPr>
              <a:t>门诊病历：包括初诊、复诊和急诊记录等。</a:t>
            </a:r>
            <a:endParaRPr lang="zh-CN" sz="2400" b="1" dirty="0">
              <a:latin typeface="+mn-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0" y="857232"/>
            <a:ext cx="5572132" cy="1143000"/>
          </a:xfrm>
        </p:spPr>
        <p:txBody>
          <a:bodyPr/>
          <a:lstStyle/>
          <a:p>
            <a:r>
              <a:rPr lang="zh-CN" altLang="en-US" sz="3600" b="1" dirty="0">
                <a:solidFill>
                  <a:schemeClr val="tx1"/>
                </a:solidFill>
                <a:latin typeface="+mn-ea"/>
                <a:ea typeface="+mn-ea"/>
              </a:rPr>
              <a:t>（二）</a:t>
            </a:r>
            <a:r>
              <a:rPr lang="zh-CN" sz="3600" b="1" dirty="0">
                <a:solidFill>
                  <a:schemeClr val="tx1"/>
                </a:solidFill>
                <a:latin typeface="+mn-ea"/>
                <a:ea typeface="+mn-ea"/>
              </a:rPr>
              <a:t>病历书写的重要性</a:t>
            </a:r>
            <a:endParaRPr lang="zh-CN" sz="3600" b="1" dirty="0">
              <a:solidFill>
                <a:schemeClr val="tx1"/>
              </a:solidFill>
              <a:latin typeface="+mn-ea"/>
              <a:ea typeface="+mn-ea"/>
            </a:endParaRPr>
          </a:p>
        </p:txBody>
      </p:sp>
      <p:sp>
        <p:nvSpPr>
          <p:cNvPr id="23554" name="Rectangle 3"/>
          <p:cNvSpPr>
            <a:spLocks noGrp="1" noChangeArrowheads="1"/>
          </p:cNvSpPr>
          <p:nvPr>
            <p:ph idx="1"/>
          </p:nvPr>
        </p:nvSpPr>
        <p:spPr>
          <a:xfrm>
            <a:off x="685800" y="1785926"/>
            <a:ext cx="7772400" cy="4343400"/>
          </a:xfrm>
        </p:spPr>
        <p:txBody>
          <a:bodyPr/>
          <a:lstStyle/>
          <a:p>
            <a:pPr marL="457200" indent="-457200">
              <a:lnSpc>
                <a:spcPct val="125000"/>
              </a:lnSpc>
              <a:buFont typeface="+mj-lt"/>
              <a:buAutoNum type="arabicPeriod"/>
            </a:pPr>
            <a:r>
              <a:rPr lang="zh-CN" sz="2400" b="1" dirty="0">
                <a:latin typeface="+mn-ea"/>
              </a:rPr>
              <a:t>诊治疾病重要的</a:t>
            </a:r>
            <a:r>
              <a:rPr lang="zh-CN" sz="2400" b="1" dirty="0">
                <a:solidFill>
                  <a:srgbClr val="FF0000"/>
                </a:solidFill>
                <a:latin typeface="+mn-ea"/>
              </a:rPr>
              <a:t>科学依据</a:t>
            </a:r>
            <a:endParaRPr lang="zh-CN" sz="2400" b="1" dirty="0">
              <a:solidFill>
                <a:schemeClr val="bg2"/>
              </a:solidFill>
              <a:latin typeface="+mn-ea"/>
            </a:endParaRPr>
          </a:p>
          <a:p>
            <a:pPr marL="457200" indent="-457200">
              <a:lnSpc>
                <a:spcPct val="125000"/>
              </a:lnSpc>
              <a:buFont typeface="+mj-lt"/>
              <a:buAutoNum type="arabicPeriod"/>
            </a:pPr>
            <a:r>
              <a:rPr lang="zh-CN" sz="2400" b="1" dirty="0">
                <a:latin typeface="+mn-ea"/>
              </a:rPr>
              <a:t>临床医师必须掌握的</a:t>
            </a:r>
            <a:r>
              <a:rPr lang="zh-CN" sz="2400" b="1" dirty="0">
                <a:solidFill>
                  <a:srgbClr val="FF0000"/>
                </a:solidFill>
                <a:latin typeface="+mn-ea"/>
              </a:rPr>
              <a:t>基本功</a:t>
            </a:r>
            <a:endParaRPr lang="zh-CN" sz="2400" b="1" dirty="0">
              <a:solidFill>
                <a:schemeClr val="bg2"/>
              </a:solidFill>
              <a:latin typeface="+mn-ea"/>
            </a:endParaRPr>
          </a:p>
          <a:p>
            <a:pPr marL="457200" indent="-457200">
              <a:lnSpc>
                <a:spcPct val="125000"/>
              </a:lnSpc>
              <a:buFont typeface="+mj-lt"/>
              <a:buAutoNum type="arabicPeriod"/>
            </a:pPr>
            <a:r>
              <a:rPr lang="zh-CN" sz="2400" b="1" dirty="0">
                <a:latin typeface="+mn-ea"/>
              </a:rPr>
              <a:t>病人的健康</a:t>
            </a:r>
            <a:r>
              <a:rPr lang="zh-CN" sz="2400" b="1" dirty="0">
                <a:solidFill>
                  <a:srgbClr val="FF0000"/>
                </a:solidFill>
                <a:latin typeface="+mn-ea"/>
              </a:rPr>
              <a:t>档案</a:t>
            </a:r>
            <a:endParaRPr lang="zh-CN" sz="2400" b="1" dirty="0">
              <a:solidFill>
                <a:schemeClr val="bg2"/>
              </a:solidFill>
              <a:latin typeface="+mn-ea"/>
            </a:endParaRPr>
          </a:p>
          <a:p>
            <a:pPr marL="457200" indent="-457200">
              <a:lnSpc>
                <a:spcPct val="125000"/>
              </a:lnSpc>
              <a:buFont typeface="+mj-lt"/>
              <a:buAutoNum type="arabicPeriod"/>
            </a:pPr>
            <a:r>
              <a:rPr lang="zh-CN" sz="2400" b="1" dirty="0">
                <a:latin typeface="+mn-ea"/>
              </a:rPr>
              <a:t>临床教学、科研的宝贵</a:t>
            </a:r>
            <a:r>
              <a:rPr lang="zh-CN" sz="2400" b="1" dirty="0">
                <a:solidFill>
                  <a:srgbClr val="FF0000"/>
                </a:solidFill>
                <a:latin typeface="+mn-ea"/>
              </a:rPr>
              <a:t>资料</a:t>
            </a:r>
            <a:endParaRPr lang="zh-CN" sz="2400" b="1" dirty="0">
              <a:solidFill>
                <a:schemeClr val="bg2"/>
              </a:solidFill>
              <a:latin typeface="+mn-ea"/>
            </a:endParaRPr>
          </a:p>
          <a:p>
            <a:pPr marL="457200" indent="-457200">
              <a:lnSpc>
                <a:spcPct val="125000"/>
              </a:lnSpc>
              <a:buFont typeface="+mj-lt"/>
              <a:buAutoNum type="arabicPeriod"/>
            </a:pPr>
            <a:r>
              <a:rPr lang="zh-CN" sz="2400" b="1" dirty="0">
                <a:latin typeface="+mn-ea"/>
              </a:rPr>
              <a:t>衡量医院医护质量的</a:t>
            </a:r>
            <a:r>
              <a:rPr lang="zh-CN" sz="2400" b="1" dirty="0">
                <a:solidFill>
                  <a:srgbClr val="FF0000"/>
                </a:solidFill>
                <a:latin typeface="+mn-ea"/>
              </a:rPr>
              <a:t>客观指标</a:t>
            </a:r>
            <a:endParaRPr lang="zh-CN" sz="2400" b="1" dirty="0">
              <a:solidFill>
                <a:schemeClr val="bg2"/>
              </a:solidFill>
              <a:latin typeface="+mn-ea"/>
            </a:endParaRPr>
          </a:p>
          <a:p>
            <a:pPr marL="457200" indent="-457200">
              <a:lnSpc>
                <a:spcPct val="125000"/>
              </a:lnSpc>
              <a:buFont typeface="+mj-lt"/>
              <a:buAutoNum type="arabicPeriod"/>
            </a:pPr>
            <a:r>
              <a:rPr lang="zh-CN" sz="2400" b="1" dirty="0">
                <a:latin typeface="+mn-ea"/>
              </a:rPr>
              <a:t>处理医疗纠纷、伤残鉴定的</a:t>
            </a:r>
            <a:r>
              <a:rPr lang="zh-CN" sz="2400" b="1" dirty="0">
                <a:solidFill>
                  <a:srgbClr val="FF0000"/>
                </a:solidFill>
                <a:latin typeface="+mn-ea"/>
              </a:rPr>
              <a:t>法律依据</a:t>
            </a:r>
            <a:endParaRPr lang="zh-CN" sz="2400" b="1" dirty="0">
              <a:solidFill>
                <a:schemeClr val="bg2"/>
              </a:solidFill>
              <a:latin typeface="+mn-ea"/>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 y="857232"/>
            <a:ext cx="5715008" cy="928694"/>
          </a:xfrm>
        </p:spPr>
        <p:txBody>
          <a:bodyPr/>
          <a:lstStyle/>
          <a:p>
            <a:r>
              <a:rPr lang="zh-CN" altLang="en-US" sz="3600" b="1" dirty="0">
                <a:solidFill>
                  <a:schemeClr val="tx1"/>
                </a:solidFill>
                <a:latin typeface="+mn-ea"/>
                <a:ea typeface="+mn-ea"/>
              </a:rPr>
              <a:t>（三）</a:t>
            </a:r>
            <a:r>
              <a:rPr lang="zh-CN" sz="3600" b="1" dirty="0">
                <a:solidFill>
                  <a:schemeClr val="tx1"/>
                </a:solidFill>
                <a:latin typeface="+mn-ea"/>
                <a:ea typeface="+mn-ea"/>
              </a:rPr>
              <a:t>病历书写的一般要求</a:t>
            </a:r>
            <a:endParaRPr lang="zh-CN" sz="3600" b="1" dirty="0">
              <a:solidFill>
                <a:schemeClr val="tx1"/>
              </a:solidFill>
              <a:latin typeface="+mn-ea"/>
              <a:ea typeface="+mn-ea"/>
            </a:endParaRPr>
          </a:p>
        </p:txBody>
      </p:sp>
      <p:sp>
        <p:nvSpPr>
          <p:cNvPr id="28674" name="Rectangle 3"/>
          <p:cNvSpPr>
            <a:spLocks noGrp="1" noChangeArrowheads="1"/>
          </p:cNvSpPr>
          <p:nvPr>
            <p:ph idx="1"/>
          </p:nvPr>
        </p:nvSpPr>
        <p:spPr>
          <a:xfrm>
            <a:off x="500034" y="1785926"/>
            <a:ext cx="8258175" cy="4038600"/>
          </a:xfrm>
        </p:spPr>
        <p:txBody>
          <a:bodyPr>
            <a:normAutofit/>
          </a:bodyPr>
          <a:lstStyle/>
          <a:p>
            <a:pPr marL="457200" indent="-457200">
              <a:lnSpc>
                <a:spcPct val="120000"/>
              </a:lnSpc>
              <a:buClr>
                <a:schemeClr val="tx1"/>
              </a:buClr>
              <a:buFont typeface="+mj-lt"/>
              <a:buAutoNum type="arabicPeriod"/>
            </a:pPr>
            <a:r>
              <a:rPr lang="zh-CN" sz="2400" b="1" dirty="0">
                <a:solidFill>
                  <a:srgbClr val="FF0000"/>
                </a:solidFill>
                <a:latin typeface="+mn-ea"/>
              </a:rPr>
              <a:t>客观、真实、准确、及时、完整，重点突出、层次分明</a:t>
            </a:r>
            <a:r>
              <a:rPr lang="zh-CN" sz="2400" b="1" dirty="0">
                <a:latin typeface="+mn-ea"/>
              </a:rPr>
              <a:t>。</a:t>
            </a:r>
            <a:endParaRPr lang="zh-CN" sz="2400" b="1" dirty="0">
              <a:latin typeface="+mn-ea"/>
            </a:endParaRPr>
          </a:p>
          <a:p>
            <a:pPr marL="457200" indent="-457200">
              <a:lnSpc>
                <a:spcPct val="120000"/>
              </a:lnSpc>
              <a:buClr>
                <a:schemeClr val="tx1"/>
              </a:buClr>
              <a:buFont typeface="+mj-lt"/>
              <a:buAutoNum type="arabicPeriod"/>
            </a:pPr>
            <a:r>
              <a:rPr lang="zh-CN" sz="2400" b="1" dirty="0">
                <a:latin typeface="+mn-ea"/>
              </a:rPr>
              <a:t>住院病历书写应当使用蓝黑墨水、碳素墨水，门（急）诊病历和需复写的资料可以使用蓝或黑色油水的圆珠笔。</a:t>
            </a:r>
            <a:endParaRPr lang="zh-CN" sz="2400" b="1" dirty="0">
              <a:latin typeface="+mn-ea"/>
            </a:endParaRPr>
          </a:p>
          <a:p>
            <a:pPr marL="457200" indent="-457200">
              <a:lnSpc>
                <a:spcPct val="120000"/>
              </a:lnSpc>
              <a:buClr>
                <a:schemeClr val="tx1"/>
              </a:buClr>
              <a:buFont typeface="+mj-lt"/>
              <a:buAutoNum type="arabicPeriod"/>
            </a:pPr>
            <a:r>
              <a:rPr lang="zh-CN" sz="2400" b="1" dirty="0">
                <a:latin typeface="+mn-ea"/>
              </a:rPr>
              <a:t>使用中文和医学术语。通用的外文缩写和无正式中文译名的症状、体征、疾病名称等可以使用外文。</a:t>
            </a:r>
            <a:endParaRPr lang="zh-CN" sz="2400" b="1" dirty="0">
              <a:latin typeface="+mn-ea"/>
            </a:endParaRPr>
          </a:p>
          <a:p>
            <a:pPr marL="457200" indent="-457200">
              <a:lnSpc>
                <a:spcPct val="120000"/>
              </a:lnSpc>
              <a:buClr>
                <a:schemeClr val="tx1"/>
              </a:buClr>
              <a:buFont typeface="+mj-lt"/>
              <a:buAutoNum type="arabicPeriod"/>
            </a:pPr>
            <a:r>
              <a:rPr lang="zh-CN" sz="2400" b="1" dirty="0">
                <a:latin typeface="+mn-ea"/>
              </a:rPr>
              <a:t>文字工整，字迹清晰，表述准确，语句通顺，标点正确。书写过程中出现</a:t>
            </a:r>
            <a:r>
              <a:rPr lang="zh-CN" sz="2400" b="1" dirty="0">
                <a:solidFill>
                  <a:srgbClr val="FF0000"/>
                </a:solidFill>
                <a:latin typeface="+mn-ea"/>
              </a:rPr>
              <a:t>错字</a:t>
            </a:r>
            <a:r>
              <a:rPr lang="zh-CN" sz="2400" b="1" dirty="0">
                <a:latin typeface="+mn-ea"/>
              </a:rPr>
              <a:t>时，应当用</a:t>
            </a:r>
            <a:r>
              <a:rPr lang="zh-CN" sz="2400" b="1" dirty="0">
                <a:solidFill>
                  <a:srgbClr val="FF0000"/>
                </a:solidFill>
                <a:latin typeface="+mn-ea"/>
              </a:rPr>
              <a:t>双线</a:t>
            </a:r>
            <a:r>
              <a:rPr lang="zh-CN" sz="2400" b="1" dirty="0">
                <a:latin typeface="+mn-ea"/>
              </a:rPr>
              <a:t>划在错字上，不得采用刮、粘、涂等方法掩盖或去除原来的字迹。</a:t>
            </a:r>
            <a:endParaRPr lang="zh-CN" sz="2400" dirty="0">
              <a:latin typeface="+mn-ea"/>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857232"/>
            <a:ext cx="5572132" cy="785818"/>
          </a:xfrm>
        </p:spPr>
        <p:txBody>
          <a:bodyPr/>
          <a:lstStyle/>
          <a:p>
            <a:r>
              <a:rPr lang="zh-CN" altLang="en-US" sz="3600" b="1" dirty="0">
                <a:solidFill>
                  <a:schemeClr val="tx1"/>
                </a:solidFill>
                <a:latin typeface="+mn-ea"/>
                <a:ea typeface="+mn-ea"/>
              </a:rPr>
              <a:t>（四）大病历书写框架</a:t>
            </a:r>
            <a:endParaRPr lang="zh-CN" sz="3600" b="1" dirty="0">
              <a:solidFill>
                <a:schemeClr val="tx1"/>
              </a:solidFill>
              <a:latin typeface="+mn-ea"/>
              <a:ea typeface="+mn-ea"/>
            </a:endParaRPr>
          </a:p>
        </p:txBody>
      </p:sp>
      <p:sp>
        <p:nvSpPr>
          <p:cNvPr id="37890" name="Rectangle 3"/>
          <p:cNvSpPr>
            <a:spLocks noGrp="1" noChangeArrowheads="1"/>
          </p:cNvSpPr>
          <p:nvPr>
            <p:ph sz="half" idx="1"/>
          </p:nvPr>
        </p:nvSpPr>
        <p:spPr>
          <a:xfrm>
            <a:off x="428625" y="1571625"/>
            <a:ext cx="4197350" cy="4572000"/>
          </a:xfrm>
        </p:spPr>
        <p:txBody>
          <a:bodyPr numCol="2">
            <a:noAutofit/>
          </a:bodyPr>
          <a:lstStyle/>
          <a:p>
            <a:pPr>
              <a:lnSpc>
                <a:spcPct val="110000"/>
              </a:lnSpc>
            </a:pPr>
            <a:r>
              <a:rPr lang="zh-CN" altLang="en-US" sz="2400" dirty="0">
                <a:latin typeface="+mn-ea"/>
                <a:cs typeface="华文中宋" panose="02010600040101010101" charset="-122"/>
              </a:rPr>
              <a:t>一般项目</a:t>
            </a:r>
            <a:endParaRPr lang="zh-CN" altLang="en-US"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rPr>
              <a:t>主诉</a:t>
            </a:r>
            <a:endParaRPr lang="zh-CN" altLang="en-US"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rPr>
              <a:t>现病史</a:t>
            </a:r>
            <a:endParaRPr lang="zh-CN" altLang="en-US"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rPr>
              <a:t>既往史</a:t>
            </a:r>
            <a:endParaRPr lang="zh-CN" altLang="en-US"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rPr>
              <a:t>系统回顾</a:t>
            </a:r>
            <a:endParaRPr lang="zh-CN" altLang="en-US"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rPr>
              <a:t>个人史（社会及职业史）</a:t>
            </a:r>
            <a:endParaRPr lang="en-US" altLang="zh-CN"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rPr>
              <a:t>婚姻史</a:t>
            </a:r>
            <a:endParaRPr lang="en-US" altLang="zh-CN"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rPr>
              <a:t>月经及生育史</a:t>
            </a:r>
            <a:endParaRPr lang="zh-CN" altLang="en-US"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rPr>
              <a:t>家族史</a:t>
            </a:r>
            <a:endParaRPr lang="en-US" altLang="zh-CN" sz="2400" dirty="0">
              <a:latin typeface="+mn-ea"/>
              <a:cs typeface="华文中宋" panose="02010600040101010101" charset="-122"/>
            </a:endParaRPr>
          </a:p>
          <a:p>
            <a:pPr>
              <a:lnSpc>
                <a:spcPct val="110000"/>
              </a:lnSpc>
            </a:pPr>
            <a:endParaRPr lang="zh-CN" altLang="en-US" sz="2400" dirty="0">
              <a:latin typeface="+mn-ea"/>
              <a:cs typeface="华文中宋" panose="02010600040101010101" charset="-122"/>
            </a:endParaRPr>
          </a:p>
        </p:txBody>
      </p:sp>
      <p:sp>
        <p:nvSpPr>
          <p:cNvPr id="2" name="文本框 1"/>
          <p:cNvSpPr txBox="1"/>
          <p:nvPr/>
        </p:nvSpPr>
        <p:spPr>
          <a:xfrm>
            <a:off x="4499610" y="1642745"/>
            <a:ext cx="4572000" cy="3743960"/>
          </a:xfrm>
          <a:prstGeom prst="rect">
            <a:avLst/>
          </a:prstGeom>
          <a:noFill/>
        </p:spPr>
        <p:txBody>
          <a:bodyPr wrap="square" rtlCol="0" anchor="t">
            <a:spAutoFit/>
          </a:bodyPr>
          <a:p>
            <a:pPr>
              <a:lnSpc>
                <a:spcPct val="110000"/>
              </a:lnSpc>
            </a:pPr>
            <a:r>
              <a:rPr lang="zh-CN" altLang="en-US" sz="2400" dirty="0">
                <a:latin typeface="+mn-ea"/>
                <a:cs typeface="华文中宋" panose="02010600040101010101" charset="-122"/>
                <a:sym typeface="+mn-ea"/>
              </a:rPr>
              <a:t>体格检查</a:t>
            </a:r>
            <a:endParaRPr lang="en-US" altLang="zh-CN"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sym typeface="+mn-ea"/>
              </a:rPr>
              <a:t>辅助检查</a:t>
            </a:r>
            <a:endParaRPr lang="zh-CN" altLang="en-US" sz="2400" dirty="0">
              <a:latin typeface="+mn-ea"/>
              <a:cs typeface="华文中宋" panose="02010600040101010101" charset="-122"/>
              <a:sym typeface="+mn-ea"/>
            </a:endParaRPr>
          </a:p>
          <a:p>
            <a:pPr>
              <a:lnSpc>
                <a:spcPct val="110000"/>
              </a:lnSpc>
            </a:pPr>
            <a:r>
              <a:rPr lang="zh-CN" altLang="en-US" sz="2400" dirty="0">
                <a:latin typeface="+mn-ea"/>
                <a:cs typeface="华文中宋" panose="02010600040101010101" charset="-122"/>
                <a:sym typeface="+mn-ea"/>
              </a:rPr>
              <a:t>病历摘要</a:t>
            </a:r>
            <a:endParaRPr lang="en-US" altLang="zh-CN"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sym typeface="+mn-ea"/>
              </a:rPr>
              <a:t>诊断</a:t>
            </a:r>
            <a:endParaRPr lang="en-US" altLang="zh-CN"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sym typeface="+mn-ea"/>
              </a:rPr>
              <a:t>医师签名</a:t>
            </a:r>
            <a:endParaRPr lang="en-US" altLang="zh-CN"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sym typeface="+mn-ea"/>
              </a:rPr>
              <a:t>诊断依据</a:t>
            </a:r>
            <a:endParaRPr lang="en-US" altLang="zh-CN"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sym typeface="+mn-ea"/>
              </a:rPr>
              <a:t>鉴别诊断</a:t>
            </a:r>
            <a:endParaRPr lang="en-US" altLang="zh-CN"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sym typeface="+mn-ea"/>
              </a:rPr>
              <a:t>拟诊讨论</a:t>
            </a:r>
            <a:endParaRPr lang="en-US" altLang="zh-CN" sz="2400" dirty="0">
              <a:latin typeface="+mn-ea"/>
              <a:cs typeface="华文中宋" panose="02010600040101010101" charset="-122"/>
            </a:endParaRPr>
          </a:p>
          <a:p>
            <a:pPr>
              <a:lnSpc>
                <a:spcPct val="110000"/>
              </a:lnSpc>
            </a:pPr>
            <a:r>
              <a:rPr lang="zh-CN" altLang="en-US" sz="2400" dirty="0">
                <a:latin typeface="+mn-ea"/>
                <a:cs typeface="华文中宋" panose="02010600040101010101" charset="-122"/>
                <a:sym typeface="+mn-ea"/>
              </a:rPr>
              <a:t>诊疗计划</a:t>
            </a:r>
            <a:endParaRPr lang="zh-CN" altLang="en-US" sz="2400" dirty="0">
              <a:latin typeface="+mn-ea"/>
              <a:cs typeface="华文中宋" panose="02010600040101010101" charset="-122"/>
              <a:sym typeface="+mn-ea"/>
            </a:endParaRPr>
          </a:p>
        </p:txBody>
      </p:sp>
    </p:spTree>
  </p:cSld>
  <p:clrMapOvr>
    <a:masterClrMapping/>
  </p:clrMapOvr>
  <p:transition spd="slow" advTm="3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 y="846142"/>
            <a:ext cx="4043362" cy="654032"/>
          </a:xfrm>
        </p:spPr>
        <p:txBody>
          <a:bodyPr/>
          <a:lstStyle/>
          <a:p>
            <a:r>
              <a:rPr lang="zh-CN" altLang="en-US" sz="3600" b="1" dirty="0"/>
              <a:t>二</a:t>
            </a:r>
            <a:r>
              <a:rPr lang="en-US" altLang="zh-CN" sz="3600" b="1" dirty="0"/>
              <a:t>. </a:t>
            </a:r>
            <a:r>
              <a:rPr lang="zh-CN" altLang="en-US" sz="3600" b="1" dirty="0"/>
              <a:t>问诊的要求</a:t>
            </a:r>
            <a:endParaRPr lang="zh-CN" altLang="en-US" sz="3600" b="1" dirty="0"/>
          </a:p>
        </p:txBody>
      </p:sp>
      <p:sp>
        <p:nvSpPr>
          <p:cNvPr id="3" name="内容占位符 2"/>
          <p:cNvSpPr>
            <a:spLocks noGrp="1"/>
          </p:cNvSpPr>
          <p:nvPr>
            <p:ph idx="1"/>
          </p:nvPr>
        </p:nvSpPr>
        <p:spPr/>
        <p:txBody>
          <a:bodyPr/>
          <a:lstStyle/>
          <a:p>
            <a:pPr marL="457200" lvl="0" indent="-457200">
              <a:buFont typeface="+mj-lt"/>
              <a:buAutoNum type="arabicPeriod"/>
            </a:pPr>
            <a:r>
              <a:rPr lang="zh-CN" altLang="en-US" sz="2400" dirty="0"/>
              <a:t>内容真实、系统、全面</a:t>
            </a:r>
            <a:endParaRPr lang="en-US" sz="2400" dirty="0"/>
          </a:p>
          <a:p>
            <a:pPr marL="457200" lvl="0" indent="-457200">
              <a:buFont typeface="+mj-lt"/>
              <a:buAutoNum type="arabicPeriod"/>
            </a:pPr>
            <a:r>
              <a:rPr lang="zh-CN" altLang="en-US" sz="2400" dirty="0"/>
              <a:t>语言通俗易懂</a:t>
            </a:r>
            <a:endParaRPr lang="en-US" sz="2400" dirty="0"/>
          </a:p>
          <a:p>
            <a:pPr marL="457200" lvl="0" indent="-457200">
              <a:buFont typeface="+mj-lt"/>
              <a:buAutoNum type="arabicPeriod"/>
            </a:pPr>
            <a:r>
              <a:rPr lang="zh-CN" altLang="en-US" sz="2400" dirty="0"/>
              <a:t>取得病人的信任和合作</a:t>
            </a:r>
            <a:endParaRPr lang="en-US" sz="2400" dirty="0"/>
          </a:p>
          <a:p>
            <a:pPr marL="457200" lvl="0" indent="-457200">
              <a:buFont typeface="+mj-lt"/>
              <a:buAutoNum type="arabicPeriod"/>
            </a:pPr>
            <a:r>
              <a:rPr lang="zh-CN" altLang="en-US" sz="2400" dirty="0"/>
              <a:t>紧密围绕病情询问</a:t>
            </a:r>
            <a:endParaRPr lang="en-US" sz="2400" dirty="0"/>
          </a:p>
          <a:p>
            <a:pPr marL="457200" lvl="0" indent="-457200">
              <a:buFont typeface="+mj-lt"/>
              <a:buAutoNum type="arabicPeriod"/>
            </a:pPr>
            <a:r>
              <a:rPr lang="zh-CN" altLang="en-US" sz="2400" dirty="0"/>
              <a:t>避免暗示性提问或逼问</a:t>
            </a:r>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 y="846142"/>
            <a:ext cx="5072098" cy="582594"/>
          </a:xfrm>
        </p:spPr>
        <p:txBody>
          <a:bodyPr>
            <a:normAutofit fontScale="90000"/>
          </a:bodyPr>
          <a:lstStyle/>
          <a:p>
            <a:r>
              <a:rPr lang="zh-CN" altLang="en-US" sz="3600" b="1" dirty="0"/>
              <a:t>三</a:t>
            </a:r>
            <a:r>
              <a:rPr lang="en-US" altLang="zh-CN" sz="3600" b="1" dirty="0"/>
              <a:t>. </a:t>
            </a:r>
            <a:r>
              <a:rPr lang="zh-CN" altLang="en-US" sz="3600" b="1"/>
              <a:t>接诊时注意</a:t>
            </a:r>
            <a:endParaRPr lang="zh-CN" altLang="en-US" sz="3600" b="1" dirty="0"/>
          </a:p>
        </p:txBody>
      </p:sp>
      <p:sp>
        <p:nvSpPr>
          <p:cNvPr id="3" name="内容占位符 2"/>
          <p:cNvSpPr>
            <a:spLocks noGrp="1"/>
          </p:cNvSpPr>
          <p:nvPr>
            <p:ph idx="1"/>
          </p:nvPr>
        </p:nvSpPr>
        <p:spPr>
          <a:xfrm>
            <a:off x="457200" y="1600200"/>
            <a:ext cx="8229600" cy="3186122"/>
          </a:xfrm>
        </p:spPr>
        <p:txBody>
          <a:bodyPr/>
          <a:lstStyle/>
          <a:p>
            <a:pPr marL="457200" lvl="0" indent="-457200">
              <a:buFont typeface="+mj-lt"/>
              <a:buAutoNum type="arabicPeriod"/>
            </a:pPr>
            <a:r>
              <a:rPr lang="zh-CN" altLang="en-US" sz="2400" dirty="0"/>
              <a:t>患者的权利与义务</a:t>
            </a:r>
            <a:endParaRPr lang="en-US" sz="2400" dirty="0"/>
          </a:p>
          <a:p>
            <a:pPr marL="457200" lvl="0" indent="-457200">
              <a:buFont typeface="+mj-lt"/>
              <a:buAutoNum type="arabicPeriod"/>
            </a:pPr>
            <a:r>
              <a:rPr lang="zh-CN" altLang="en-US" sz="2400" dirty="0"/>
              <a:t>接诊的基本要素</a:t>
            </a:r>
            <a:endParaRPr lang="en-US" sz="2400" dirty="0"/>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917580"/>
            <a:ext cx="5472122" cy="582594"/>
          </a:xfrm>
        </p:spPr>
        <p:txBody>
          <a:bodyPr>
            <a:normAutofit fontScale="90000"/>
          </a:bodyPr>
          <a:lstStyle/>
          <a:p>
            <a:pPr lvl="0"/>
            <a:r>
              <a:rPr lang="zh-CN" altLang="en-US" sz="3600" b="1" dirty="0"/>
              <a:t>（一）患者的权利与义务</a:t>
            </a:r>
            <a:br>
              <a:rPr lang="zh-CN" altLang="en-US" sz="3600" b="1" dirty="0"/>
            </a:br>
            <a:endParaRPr lang="zh-CN" altLang="en-US" sz="3600" dirty="0"/>
          </a:p>
        </p:txBody>
      </p:sp>
      <p:sp>
        <p:nvSpPr>
          <p:cNvPr id="3" name="内容占位符 2"/>
          <p:cNvSpPr>
            <a:spLocks noGrp="1"/>
          </p:cNvSpPr>
          <p:nvPr>
            <p:ph idx="1"/>
          </p:nvPr>
        </p:nvSpPr>
        <p:spPr>
          <a:xfrm>
            <a:off x="323215" y="1484630"/>
            <a:ext cx="8229600" cy="4972685"/>
          </a:xfrm>
        </p:spPr>
        <p:txBody>
          <a:bodyPr numCol="2">
            <a:normAutofit lnSpcReduction="20000"/>
          </a:bodyPr>
          <a:lstStyle/>
          <a:p>
            <a:pPr marL="457200" indent="-457200">
              <a:buFont typeface="+mj-lt"/>
              <a:buAutoNum type="arabicPeriod"/>
            </a:pPr>
            <a:r>
              <a:rPr lang="zh-CN" altLang="en-US" sz="2400" dirty="0"/>
              <a:t>患者权利</a:t>
            </a:r>
            <a:endParaRPr lang="en-US" altLang="zh-CN" sz="2400" dirty="0"/>
          </a:p>
          <a:p>
            <a:pPr marL="457200" indent="-457200">
              <a:buFont typeface="+mj-lt"/>
              <a:buAutoNum type="alphaLcParenR"/>
            </a:pPr>
            <a:r>
              <a:rPr lang="zh-CN" altLang="en-US" sz="2400" dirty="0"/>
              <a:t>科学诊治</a:t>
            </a:r>
            <a:endParaRPr lang="en-US" altLang="zh-CN" sz="2400" dirty="0"/>
          </a:p>
          <a:p>
            <a:pPr marL="457200" indent="-457200">
              <a:buFont typeface="+mj-lt"/>
              <a:buAutoNum type="alphaLcParenR"/>
            </a:pPr>
            <a:r>
              <a:rPr lang="zh-CN" altLang="en-US" sz="2400" dirty="0"/>
              <a:t>平等医疗</a:t>
            </a:r>
            <a:endParaRPr lang="en-US" altLang="zh-CN" sz="2400" dirty="0"/>
          </a:p>
          <a:p>
            <a:pPr marL="457200" indent="-457200">
              <a:buFont typeface="+mj-lt"/>
              <a:buAutoNum type="alphaLcParenR"/>
            </a:pPr>
            <a:r>
              <a:rPr lang="zh-CN" altLang="en-US" sz="2400" dirty="0"/>
              <a:t>医疗事故索赔权</a:t>
            </a:r>
            <a:endParaRPr lang="en-US" altLang="zh-CN" sz="2400" dirty="0"/>
          </a:p>
          <a:p>
            <a:pPr marL="457200" indent="-457200">
              <a:buFont typeface="+mj-lt"/>
              <a:buAutoNum type="alphaLcParenR"/>
            </a:pPr>
            <a:r>
              <a:rPr lang="zh-CN" altLang="en-US" sz="2400" dirty="0"/>
              <a:t>对自身病情知情权</a:t>
            </a:r>
            <a:endParaRPr lang="en-US" altLang="zh-CN" sz="2400" dirty="0"/>
          </a:p>
          <a:p>
            <a:pPr marL="457200" indent="-457200">
              <a:buFont typeface="+mj-lt"/>
              <a:buAutoNum type="alphaLcParenR"/>
            </a:pPr>
            <a:r>
              <a:rPr lang="zh-CN" altLang="en-US" sz="2400" dirty="0"/>
              <a:t>保密及人格受尊重</a:t>
            </a:r>
            <a:endParaRPr lang="en-US" altLang="zh-CN" sz="2400" dirty="0"/>
          </a:p>
          <a:p>
            <a:endParaRPr lang="en-US" altLang="zh-CN" sz="2400" dirty="0"/>
          </a:p>
          <a:p>
            <a:pPr marL="457200" indent="-457200">
              <a:buFont typeface="+mj-lt"/>
              <a:buAutoNum type="arabicPeriod" startAt="2"/>
            </a:pPr>
            <a:r>
              <a:rPr lang="zh-CN" altLang="en-US" sz="2400" dirty="0"/>
              <a:t>患者义务</a:t>
            </a:r>
            <a:endParaRPr lang="en-US" altLang="zh-CN" sz="2400" dirty="0"/>
          </a:p>
          <a:p>
            <a:pPr marL="457200" indent="-457200">
              <a:buFont typeface="+mj-lt"/>
              <a:buAutoNum type="alphaLcParenR"/>
            </a:pPr>
            <a:r>
              <a:rPr lang="zh-CN" altLang="en-US" sz="2400" dirty="0"/>
              <a:t>正确地提供病史</a:t>
            </a:r>
            <a:endParaRPr lang="en-US" altLang="zh-CN" sz="2400" dirty="0"/>
          </a:p>
          <a:p>
            <a:pPr marL="457200" indent="-457200">
              <a:buFont typeface="+mj-lt"/>
              <a:buAutoNum type="alphaLcParenR"/>
            </a:pPr>
            <a:r>
              <a:rPr lang="zh-CN" altLang="en-US" sz="2400" dirty="0"/>
              <a:t>文明礼貌、尊重医务人员</a:t>
            </a:r>
            <a:endParaRPr lang="en-US" altLang="zh-CN" sz="2400" dirty="0"/>
          </a:p>
          <a:p>
            <a:pPr marL="457200" indent="-457200">
              <a:buFont typeface="+mj-lt"/>
              <a:buAutoNum type="alphaLcParenR"/>
            </a:pPr>
            <a:r>
              <a:rPr lang="zh-CN" altLang="en-US" sz="2400" dirty="0"/>
              <a:t>执行医嘱、接受治疗</a:t>
            </a:r>
            <a:endParaRPr lang="en-US" altLang="zh-CN" sz="2400" dirty="0"/>
          </a:p>
          <a:p>
            <a:pPr marL="457200" indent="-457200">
              <a:buFont typeface="+mj-lt"/>
              <a:buAutoNum type="alphaLcParenR"/>
            </a:pPr>
            <a:r>
              <a:rPr lang="zh-CN" altLang="en-US" sz="2400" dirty="0"/>
              <a:t>遵守公共道德</a:t>
            </a:r>
            <a:endParaRPr lang="en-US" altLang="zh-CN" sz="2400" dirty="0"/>
          </a:p>
          <a:p>
            <a:pPr marL="457200" indent="-457200">
              <a:buFont typeface="+mj-lt"/>
              <a:buAutoNum type="alphaLcParenR"/>
            </a:pPr>
            <a:r>
              <a:rPr lang="zh-CN" altLang="en-US" sz="2400" dirty="0"/>
              <a:t>遵守医院规章制度及公共秩序</a:t>
            </a:r>
            <a:endParaRPr lang="zh-CN"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 y="857232"/>
            <a:ext cx="5214974" cy="654032"/>
          </a:xfrm>
        </p:spPr>
        <p:txBody>
          <a:bodyPr/>
          <a:lstStyle/>
          <a:p>
            <a:pPr lvl="0"/>
            <a:r>
              <a:rPr lang="zh-CN" altLang="en-US" sz="3600" b="1" dirty="0"/>
              <a:t>（二）接诊的基本要素</a:t>
            </a:r>
            <a:endParaRPr lang="zh-CN" altLang="en-US" sz="3600" dirty="0"/>
          </a:p>
        </p:txBody>
      </p:sp>
      <p:sp>
        <p:nvSpPr>
          <p:cNvPr id="3" name="内容占位符 2"/>
          <p:cNvSpPr>
            <a:spLocks noGrp="1"/>
          </p:cNvSpPr>
          <p:nvPr>
            <p:ph idx="1"/>
          </p:nvPr>
        </p:nvSpPr>
        <p:spPr>
          <a:xfrm>
            <a:off x="142844" y="1743076"/>
            <a:ext cx="11501518" cy="2686056"/>
          </a:xfrm>
        </p:spPr>
        <p:txBody>
          <a:bodyPr numCol="2"/>
          <a:lstStyle/>
          <a:p>
            <a:pPr marL="457200" lvl="0" indent="-457200">
              <a:buFont typeface="+mj-lt"/>
              <a:buAutoNum type="arabicPeriod"/>
            </a:pPr>
            <a:r>
              <a:rPr lang="zh-CN" altLang="en-US" sz="2400" dirty="0"/>
              <a:t>医方</a:t>
            </a:r>
            <a:endParaRPr lang="en-US" sz="2400" dirty="0"/>
          </a:p>
          <a:p>
            <a:pPr marL="457200" lvl="0" indent="-457200">
              <a:buFont typeface="+mj-lt"/>
              <a:buAutoNum type="alphaLcParenR"/>
            </a:pPr>
            <a:r>
              <a:rPr lang="zh-CN" altLang="en-US" sz="2400" dirty="0"/>
              <a:t>服饰</a:t>
            </a:r>
            <a:r>
              <a:rPr lang="en-US" sz="2400" dirty="0"/>
              <a:t>——</a:t>
            </a:r>
            <a:r>
              <a:rPr lang="zh-CN" altLang="en-US" sz="2400" dirty="0"/>
              <a:t>简洁、大方、明快、合体</a:t>
            </a:r>
            <a:endParaRPr lang="en-US" sz="2400" dirty="0"/>
          </a:p>
          <a:p>
            <a:pPr marL="457200" lvl="0" indent="-457200">
              <a:buFont typeface="+mj-lt"/>
              <a:buAutoNum type="alphaLcParenR"/>
            </a:pPr>
            <a:r>
              <a:rPr lang="zh-CN" altLang="en-US" sz="2400" dirty="0"/>
              <a:t>姿态</a:t>
            </a:r>
            <a:r>
              <a:rPr lang="en-US" sz="2400" dirty="0"/>
              <a:t>——</a:t>
            </a:r>
            <a:r>
              <a:rPr lang="zh-CN" altLang="en-US" sz="2400" dirty="0"/>
              <a:t>沉稳、平和、从容、镇静</a:t>
            </a:r>
            <a:endParaRPr lang="en-US" sz="2400" dirty="0"/>
          </a:p>
          <a:p>
            <a:pPr marL="457200" lvl="0" indent="-457200">
              <a:buFont typeface="+mj-lt"/>
              <a:buAutoNum type="alphaLcParenR"/>
            </a:pPr>
            <a:r>
              <a:rPr lang="zh-CN" altLang="en-US" sz="2400" dirty="0"/>
              <a:t>语言</a:t>
            </a:r>
            <a:r>
              <a:rPr lang="en-US" sz="2400" dirty="0"/>
              <a:t>——</a:t>
            </a:r>
            <a:r>
              <a:rPr lang="zh-CN" altLang="en-US" sz="2400" dirty="0"/>
              <a:t>真诚、通俗、友好</a:t>
            </a:r>
            <a:endParaRPr lang="en-US" sz="2400" dirty="0"/>
          </a:p>
          <a:p>
            <a:pPr marL="457200" lvl="0" indent="-457200">
              <a:buFont typeface="+mj-lt"/>
              <a:buAutoNum type="alphaLcParenR"/>
            </a:pPr>
            <a:r>
              <a:rPr lang="zh-CN" altLang="en-US" sz="2400" dirty="0"/>
              <a:t>环境</a:t>
            </a:r>
            <a:r>
              <a:rPr lang="en-US" sz="2400" dirty="0"/>
              <a:t>——</a:t>
            </a:r>
            <a:r>
              <a:rPr lang="zh-CN" altLang="en-US" sz="2400" dirty="0"/>
              <a:t>安静、舒适、温馨</a:t>
            </a:r>
            <a:endParaRPr lang="en-US" altLang="zh-CN" sz="2400" dirty="0"/>
          </a:p>
          <a:p>
            <a:pPr marL="457200" lvl="0" indent="-457200">
              <a:buNone/>
            </a:pPr>
            <a:endParaRPr lang="en-US" sz="2400" dirty="0"/>
          </a:p>
          <a:p>
            <a:pPr marL="457200" lvl="0" indent="-457200">
              <a:buFont typeface="+mj-lt"/>
              <a:buAutoNum type="arabicPeriod" startAt="2"/>
            </a:pPr>
            <a:r>
              <a:rPr lang="zh-CN" altLang="en-US" sz="2400" dirty="0"/>
              <a:t>患方</a:t>
            </a:r>
            <a:endParaRPr lang="en-US" sz="2400" dirty="0"/>
          </a:p>
          <a:p>
            <a:pPr marL="457200" lvl="0" indent="-457200">
              <a:buFont typeface="+mj-lt"/>
              <a:buAutoNum type="alphaLcParenR"/>
            </a:pPr>
            <a:r>
              <a:rPr lang="zh-CN" altLang="en-US" sz="2400" dirty="0"/>
              <a:t>社会背景</a:t>
            </a:r>
            <a:endParaRPr lang="zh-CN" altLang="en-US" sz="2400" dirty="0"/>
          </a:p>
          <a:p>
            <a:pPr marL="457200" lvl="0" indent="-457200">
              <a:buFont typeface="+mj-lt"/>
              <a:buAutoNum type="alphaLcParenR"/>
            </a:pPr>
            <a:r>
              <a:rPr lang="zh-CN" altLang="en-US" sz="2400" dirty="0"/>
              <a:t>文化素质</a:t>
            </a:r>
            <a:endParaRPr lang="zh-CN" altLang="en-US" sz="2400" dirty="0"/>
          </a:p>
          <a:p>
            <a:pPr marL="457200" lvl="0" indent="-457200">
              <a:buFont typeface="+mj-lt"/>
              <a:buAutoNum type="alphaLcParenR"/>
            </a:pPr>
            <a:r>
              <a:rPr lang="zh-CN" altLang="en-US" sz="2400" dirty="0"/>
              <a:t>疾病状态</a:t>
            </a:r>
            <a:endParaRPr lang="zh-CN" altLang="en-US" sz="2400" dirty="0"/>
          </a:p>
          <a:p>
            <a:pPr marL="457200" lvl="0" indent="-457200">
              <a:buFont typeface="+mj-lt"/>
              <a:buAutoNum type="alphaLcParenR"/>
            </a:pPr>
            <a:r>
              <a:rPr lang="zh-CN" altLang="en-US" sz="2400" dirty="0"/>
              <a:t>精神状态</a:t>
            </a:r>
            <a:endParaRPr lang="zh-CN" altLang="en-US" sz="2400" dirty="0"/>
          </a:p>
          <a:p>
            <a:endParaRPr lang="zh-CN"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4257676" cy="654032"/>
          </a:xfrm>
        </p:spPr>
        <p:txBody>
          <a:bodyPr>
            <a:normAutofit fontScale="90000"/>
          </a:bodyPr>
          <a:lstStyle/>
          <a:p>
            <a:pPr lvl="0"/>
            <a:r>
              <a:rPr lang="zh-CN" altLang="en-US" sz="3600" b="1" dirty="0"/>
              <a:t>四</a:t>
            </a:r>
            <a:r>
              <a:rPr lang="en-US" altLang="zh-CN" sz="3600" b="1" dirty="0"/>
              <a:t>. </a:t>
            </a:r>
            <a:r>
              <a:rPr lang="zh-CN" altLang="en-US" sz="3600" b="1" dirty="0"/>
              <a:t>问诊的内容</a:t>
            </a:r>
            <a:br>
              <a:rPr lang="zh-CN" altLang="en-US" sz="3600" b="1" dirty="0"/>
            </a:br>
            <a:endParaRPr lang="zh-CN" altLang="en-US" sz="3600" dirty="0"/>
          </a:p>
        </p:txBody>
      </p:sp>
      <p:sp>
        <p:nvSpPr>
          <p:cNvPr id="3" name="内容占位符 2"/>
          <p:cNvSpPr>
            <a:spLocks noGrp="1"/>
          </p:cNvSpPr>
          <p:nvPr>
            <p:ph idx="1"/>
          </p:nvPr>
        </p:nvSpPr>
        <p:spPr>
          <a:xfrm>
            <a:off x="909274" y="1814514"/>
            <a:ext cx="7829576" cy="2114552"/>
          </a:xfrm>
        </p:spPr>
        <p:txBody>
          <a:bodyPr numCol="2">
            <a:normAutofit lnSpcReduction="10000"/>
          </a:bodyPr>
          <a:lstStyle/>
          <a:p>
            <a:r>
              <a:rPr lang="zh-CN" altLang="en-US" sz="2400" dirty="0"/>
              <a:t>一般项目</a:t>
            </a:r>
            <a:endParaRPr lang="en-US" altLang="zh-CN" sz="2400" dirty="0"/>
          </a:p>
          <a:p>
            <a:r>
              <a:rPr lang="zh-CN" altLang="en-US" sz="2400" dirty="0"/>
              <a:t>主诉</a:t>
            </a:r>
            <a:endParaRPr lang="en-US" altLang="zh-CN" sz="2400" dirty="0"/>
          </a:p>
          <a:p>
            <a:r>
              <a:rPr lang="zh-CN" altLang="en-US" sz="2400" dirty="0"/>
              <a:t>现病史</a:t>
            </a:r>
            <a:endParaRPr lang="en-US" altLang="zh-CN" sz="2400" dirty="0"/>
          </a:p>
          <a:p>
            <a:r>
              <a:rPr lang="zh-CN" altLang="en-US" sz="2400" dirty="0"/>
              <a:t>既往史</a:t>
            </a:r>
            <a:endParaRPr lang="en-US" altLang="zh-CN" sz="2400" dirty="0"/>
          </a:p>
          <a:p>
            <a:r>
              <a:rPr lang="zh-CN" altLang="en-US" sz="2400" dirty="0"/>
              <a:t>系统回顾</a:t>
            </a:r>
            <a:endParaRPr lang="en-US" altLang="zh-CN" sz="2400" dirty="0"/>
          </a:p>
          <a:p>
            <a:r>
              <a:rPr lang="zh-CN" altLang="en-US" sz="2400" dirty="0"/>
              <a:t>个人史</a:t>
            </a:r>
            <a:endParaRPr lang="en-US" altLang="zh-CN" sz="2400" dirty="0"/>
          </a:p>
          <a:p>
            <a:r>
              <a:rPr lang="zh-CN" altLang="en-US" sz="2400" dirty="0"/>
              <a:t>婚姻史</a:t>
            </a:r>
            <a:endParaRPr lang="en-US" altLang="zh-CN" sz="2400" dirty="0"/>
          </a:p>
          <a:p>
            <a:r>
              <a:rPr lang="zh-CN" altLang="en-US" sz="2400" dirty="0"/>
              <a:t>月经及生育史</a:t>
            </a:r>
            <a:endParaRPr lang="en-US" altLang="zh-CN" sz="2400" dirty="0"/>
          </a:p>
          <a:p>
            <a:r>
              <a:rPr lang="zh-CN" altLang="en-US" sz="2400" dirty="0"/>
              <a:t>家族史</a:t>
            </a:r>
            <a:endParaRPr lang="zh-CN"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857232"/>
            <a:ext cx="3829048" cy="725470"/>
          </a:xfrm>
        </p:spPr>
        <p:txBody>
          <a:bodyPr/>
          <a:lstStyle/>
          <a:p>
            <a:r>
              <a:rPr lang="zh-CN" altLang="en-US" sz="3600" b="1" dirty="0"/>
              <a:t>（一）一般项目</a:t>
            </a:r>
            <a:endParaRPr lang="zh-CN" altLang="en-US" sz="3600" b="1" dirty="0"/>
          </a:p>
        </p:txBody>
      </p:sp>
      <p:sp>
        <p:nvSpPr>
          <p:cNvPr id="3" name="内容占位符 2"/>
          <p:cNvSpPr>
            <a:spLocks noGrp="1"/>
          </p:cNvSpPr>
          <p:nvPr>
            <p:ph idx="1"/>
          </p:nvPr>
        </p:nvSpPr>
        <p:spPr>
          <a:xfrm>
            <a:off x="457200" y="1671638"/>
            <a:ext cx="8229600" cy="4114816"/>
          </a:xfrm>
        </p:spPr>
        <p:txBody>
          <a:bodyPr/>
          <a:lstStyle/>
          <a:p>
            <a:pPr marL="514350" indent="-514350">
              <a:buFont typeface="+mj-lt"/>
              <a:buAutoNum type="arabicPeriod"/>
            </a:pPr>
            <a:r>
              <a:rPr lang="zh-CN" altLang="en-US" sz="2400" dirty="0"/>
              <a:t>项目内容</a:t>
            </a:r>
            <a:endParaRPr lang="en-US" altLang="zh-CN" sz="2400" dirty="0"/>
          </a:p>
          <a:p>
            <a:pPr lvl="0">
              <a:buNone/>
            </a:pPr>
            <a:r>
              <a:rPr lang="zh-CN" altLang="en-US" sz="2400" dirty="0"/>
              <a:t>     姓名、性别、年龄、籍贯、出生地、民族、婚姻</a:t>
            </a:r>
            <a:endParaRPr lang="en-US" altLang="zh-CN" sz="2400" dirty="0"/>
          </a:p>
          <a:p>
            <a:pPr lvl="0">
              <a:buNone/>
            </a:pPr>
            <a:r>
              <a:rPr lang="en-US" altLang="zh-CN" sz="2400" dirty="0"/>
              <a:t>     </a:t>
            </a:r>
            <a:r>
              <a:rPr lang="zh-CN" altLang="en-US" sz="2400" dirty="0"/>
              <a:t>通讯地址、电话号码、工作单位、职业</a:t>
            </a:r>
            <a:endParaRPr lang="en-US" altLang="zh-CN" sz="2400" dirty="0"/>
          </a:p>
          <a:p>
            <a:pPr lvl="0">
              <a:buNone/>
            </a:pPr>
            <a:r>
              <a:rPr lang="en-US" altLang="zh-CN" sz="2400" dirty="0"/>
              <a:t>     </a:t>
            </a:r>
            <a:r>
              <a:rPr lang="zh-CN" altLang="en-US" sz="2400" dirty="0"/>
              <a:t>入院日期、记录日期、病史陈述者及可靠程度等</a:t>
            </a:r>
            <a:endParaRPr lang="en-US" altLang="zh-CN" sz="2400" dirty="0"/>
          </a:p>
          <a:p>
            <a:pPr>
              <a:buNone/>
            </a:pPr>
            <a:endParaRPr lang="zh-CN" altLang="en-US" sz="2400" dirty="0"/>
          </a:p>
        </p:txBody>
      </p:sp>
      <p:pic>
        <p:nvPicPr>
          <p:cNvPr id="5" name="图片 4"/>
          <p:cNvPicPr>
            <a:picLocks noChangeAspect="1"/>
          </p:cNvPicPr>
          <p:nvPr/>
        </p:nvPicPr>
        <p:blipFill>
          <a:blip r:embed="rId1"/>
          <a:stretch>
            <a:fillRect/>
          </a:stretch>
        </p:blipFill>
        <p:spPr>
          <a:xfrm>
            <a:off x="1547664" y="3717032"/>
            <a:ext cx="6048672" cy="243068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 y="857232"/>
            <a:ext cx="3000396" cy="654032"/>
          </a:xfrm>
        </p:spPr>
        <p:txBody>
          <a:bodyPr/>
          <a:lstStyle/>
          <a:p>
            <a:r>
              <a:rPr lang="zh-CN" altLang="en-US" sz="3600" b="1" dirty="0"/>
              <a:t>（二）主诉</a:t>
            </a:r>
            <a:endParaRPr lang="zh-CN" altLang="en-US" sz="3600" b="1" dirty="0"/>
          </a:p>
        </p:txBody>
      </p:sp>
      <p:sp>
        <p:nvSpPr>
          <p:cNvPr id="3" name="内容占位符 2"/>
          <p:cNvSpPr>
            <a:spLocks noGrp="1"/>
          </p:cNvSpPr>
          <p:nvPr>
            <p:ph idx="1"/>
          </p:nvPr>
        </p:nvSpPr>
        <p:spPr>
          <a:xfrm>
            <a:off x="457200" y="1785620"/>
            <a:ext cx="8232140" cy="2948940"/>
          </a:xfrm>
        </p:spPr>
        <p:txBody>
          <a:bodyPr>
            <a:normAutofit/>
          </a:bodyPr>
          <a:lstStyle/>
          <a:p>
            <a:pPr marL="457200" lvl="1" indent="-457200">
              <a:buFont typeface="+mj-lt"/>
              <a:buAutoNum type="arabicPeriod"/>
            </a:pPr>
            <a:r>
              <a:rPr lang="zh-CN" altLang="en-US" sz="2400" dirty="0"/>
              <a:t>定义：主要症状体征</a:t>
            </a:r>
            <a:r>
              <a:rPr lang="en-US" sz="2400" dirty="0"/>
              <a:t>+</a:t>
            </a:r>
            <a:r>
              <a:rPr lang="zh-CN" altLang="en-US" sz="2400" dirty="0"/>
              <a:t>持续时间，即促使病人就诊的</a:t>
            </a:r>
            <a:r>
              <a:rPr lang="zh-CN" altLang="en-US" sz="2400" b="1" dirty="0">
                <a:solidFill>
                  <a:srgbClr val="FF0000"/>
                </a:solidFill>
              </a:rPr>
              <a:t>最主要原因（包括症状及体征）及其所经历的时间</a:t>
            </a:r>
            <a:r>
              <a:rPr lang="zh-CN" altLang="en-US" sz="2400" dirty="0"/>
              <a:t>。</a:t>
            </a:r>
            <a:endParaRPr lang="en-US" altLang="zh-CN" sz="2400" dirty="0"/>
          </a:p>
          <a:p>
            <a:pPr marL="457200" lvl="1" indent="-457200">
              <a:buFont typeface="+mj-lt"/>
              <a:buAutoNum type="arabicPeriod"/>
            </a:pPr>
            <a:r>
              <a:rPr lang="zh-CN" altLang="en-US" sz="2400" dirty="0"/>
              <a:t>主诉是病史资料的精髓</a:t>
            </a:r>
            <a:endParaRPr lang="en-US" altLang="zh-CN" sz="2400" dirty="0"/>
          </a:p>
          <a:p>
            <a:pPr marL="457200" lvl="1" indent="-457200">
              <a:buFont typeface="+mj-lt"/>
              <a:buAutoNum type="arabicPeriod"/>
            </a:pPr>
            <a:r>
              <a:rPr lang="zh-CN" altLang="en-US" sz="2400" dirty="0"/>
              <a:t>一般</a:t>
            </a:r>
            <a:r>
              <a:rPr lang="zh-CN" altLang="en-US" sz="2400" b="1" dirty="0">
                <a:solidFill>
                  <a:srgbClr val="FF0000"/>
                </a:solidFill>
              </a:rPr>
              <a:t>不超过</a:t>
            </a:r>
            <a:r>
              <a:rPr lang="en-US" altLang="zh-CN" sz="2400" b="1" dirty="0">
                <a:solidFill>
                  <a:srgbClr val="FF0000"/>
                </a:solidFill>
              </a:rPr>
              <a:t>20</a:t>
            </a:r>
            <a:r>
              <a:rPr lang="zh-CN" altLang="en-US" sz="2400" b="1" dirty="0">
                <a:solidFill>
                  <a:srgbClr val="FF0000"/>
                </a:solidFill>
              </a:rPr>
              <a:t>字</a:t>
            </a:r>
            <a:endParaRPr lang="zh-CN" altLang="en-US" sz="2400" dirty="0"/>
          </a:p>
          <a:p>
            <a:pPr marL="457200" lvl="1" indent="-457200">
              <a:buFont typeface="+mj-lt"/>
              <a:buAutoNum type="arabicPeriod"/>
            </a:pPr>
            <a:r>
              <a:rPr lang="zh-CN" altLang="en-US" sz="2400" dirty="0"/>
              <a:t>确切的主诉可初步反应病情</a:t>
            </a:r>
            <a:r>
              <a:rPr lang="zh-CN" altLang="en-US" sz="2400" b="1" dirty="0">
                <a:solidFill>
                  <a:srgbClr val="FF0000"/>
                </a:solidFill>
              </a:rPr>
              <a:t>轻重缓急</a:t>
            </a:r>
            <a:r>
              <a:rPr lang="zh-CN" altLang="en-US" sz="2400" dirty="0"/>
              <a:t>，并提供对某系统疾病的</a:t>
            </a:r>
            <a:r>
              <a:rPr lang="zh-CN" altLang="en-US" sz="2400" b="1" dirty="0">
                <a:solidFill>
                  <a:srgbClr val="FF0000"/>
                </a:solidFill>
              </a:rPr>
              <a:t>诊断思路</a:t>
            </a:r>
            <a:endParaRPr lang="zh-CN" altLang="en-US" sz="2400" b="1" dirty="0">
              <a:solidFill>
                <a:srgbClr val="FF0000"/>
              </a:solidFill>
            </a:endParaRPr>
          </a:p>
        </p:txBody>
      </p:sp>
      <p:pic>
        <p:nvPicPr>
          <p:cNvPr id="5" name="图片 4"/>
          <p:cNvPicPr>
            <a:picLocks noChangeAspect="1"/>
          </p:cNvPicPr>
          <p:nvPr/>
        </p:nvPicPr>
        <p:blipFill>
          <a:blip r:embed="rId1"/>
          <a:stretch>
            <a:fillRect/>
          </a:stretch>
        </p:blipFill>
        <p:spPr>
          <a:xfrm>
            <a:off x="3347864" y="4797152"/>
            <a:ext cx="2219325" cy="457200"/>
          </a:xfrm>
          <a:prstGeom prst="rect">
            <a:avLst/>
          </a:prstGeom>
        </p:spPr>
      </p:pic>
      <p:sp>
        <p:nvSpPr>
          <p:cNvPr id="4" name="矩形 3"/>
          <p:cNvSpPr/>
          <p:nvPr/>
        </p:nvSpPr>
        <p:spPr>
          <a:xfrm>
            <a:off x="3347720" y="5264150"/>
            <a:ext cx="4442460" cy="843280"/>
          </a:xfrm>
          <a:prstGeom prst="rect">
            <a:avLst/>
          </a:prstGeom>
        </p:spPr>
        <p:style>
          <a:lnRef idx="2">
            <a:schemeClr val="accent6"/>
          </a:lnRef>
          <a:fillRef idx="1">
            <a:schemeClr val="lt1"/>
          </a:fillRef>
          <a:effectRef idx="0">
            <a:schemeClr val="accent6"/>
          </a:effectRef>
          <a:fontRef idx="minor">
            <a:schemeClr val="dk1"/>
          </a:fontRef>
        </p:style>
        <p:txBody>
          <a:bodyPr rtlCol="0" anchor="ctr"/>
          <a:p>
            <a:pPr algn="l"/>
            <a:r>
              <a:rPr lang="zh-CN" altLang="en-US"/>
              <a:t>反复咳嗽、咳痰</a:t>
            </a:r>
            <a:r>
              <a:rPr lang="en-US" altLang="zh-CN"/>
              <a:t>3</a:t>
            </a:r>
            <a:r>
              <a:rPr lang="zh-CN" altLang="en-US"/>
              <a:t>年余，加重</a:t>
            </a:r>
            <a:r>
              <a:rPr lang="en-US" altLang="zh-CN"/>
              <a:t>1</a:t>
            </a:r>
            <a:r>
              <a:rPr lang="zh-CN" altLang="en-US"/>
              <a:t>周。</a:t>
            </a:r>
            <a:endParaRPr lang="zh-CN" altLang="en-US"/>
          </a:p>
          <a:p>
            <a:pPr algn="l"/>
            <a:r>
              <a:rPr lang="zh-CN" altLang="en-US"/>
              <a:t>胸痛</a:t>
            </a:r>
            <a:r>
              <a:rPr lang="en-US" altLang="zh-CN"/>
              <a:t>1</a:t>
            </a:r>
            <a:r>
              <a:rPr lang="zh-CN" altLang="en-US"/>
              <a:t>小时</a:t>
            </a:r>
            <a:endParaRPr lang="zh-CN" altLang="en-US"/>
          </a:p>
          <a:p>
            <a:pPr algn="l"/>
            <a:r>
              <a:rPr lang="zh-CN" altLang="en-US"/>
              <a:t>反复发热</a:t>
            </a:r>
            <a:r>
              <a:rPr lang="en-US" altLang="zh-CN"/>
              <a:t>1</a:t>
            </a:r>
            <a:r>
              <a:rPr lang="zh-CN" altLang="en-US"/>
              <a:t>月余，乏力</a:t>
            </a:r>
            <a:r>
              <a:rPr lang="en-US" altLang="zh-CN"/>
              <a:t>1</a:t>
            </a:r>
            <a:r>
              <a:rPr lang="zh-CN" altLang="en-US"/>
              <a:t>周</a:t>
            </a:r>
            <a:endParaRPr lang="zh-CN" altLang="en-US"/>
          </a:p>
        </p:txBody>
      </p:sp>
    </p:spTree>
  </p:cSld>
  <p:clrMapOvr>
    <a:masterClrMapping/>
  </p:clrMapOvr>
</p:sld>
</file>

<file path=ppt/tags/tag1.xml><?xml version="1.0" encoding="utf-8"?>
<p:tagLst xmlns:p="http://schemas.openxmlformats.org/presentationml/2006/main">
  <p:tag name="KSO_WPP_MARK_KEY" val="7d77ed30-82bc-4c63-b4e4-8d2248293e1e"/>
  <p:tag name="COMMONDATA" val="eyJoZGlkIjoiYTc2ZGZiNzZiNDVlOGViOWVmM2JhOTY0NGJkNjUyYzg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3418</Words>
  <Application>WPS 演示</Application>
  <PresentationFormat>全屏显示(4:3)</PresentationFormat>
  <Paragraphs>260</Paragraphs>
  <Slides>29</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29</vt:i4>
      </vt:variant>
    </vt:vector>
  </HeadingPairs>
  <TitlesOfParts>
    <vt:vector size="39" baseType="lpstr">
      <vt:lpstr>Arial</vt:lpstr>
      <vt:lpstr>宋体</vt:lpstr>
      <vt:lpstr>Wingdings</vt:lpstr>
      <vt:lpstr>方正大黑简体</vt:lpstr>
      <vt:lpstr>黑体</vt:lpstr>
      <vt:lpstr>微软雅黑</vt:lpstr>
      <vt:lpstr>Arial Unicode MS</vt:lpstr>
      <vt:lpstr>Calibri</vt:lpstr>
      <vt:lpstr>华文中宋</vt:lpstr>
      <vt:lpstr>Office 主题</vt:lpstr>
      <vt:lpstr>病史采集与病历书写</vt:lpstr>
      <vt:lpstr>概念及其重要性</vt:lpstr>
      <vt:lpstr>二. 问诊的要求</vt:lpstr>
      <vt:lpstr>三. 接诊时注意</vt:lpstr>
      <vt:lpstr>（一）患者的权利与义务 </vt:lpstr>
      <vt:lpstr>（二）接诊的基本要素</vt:lpstr>
      <vt:lpstr>四. 问诊的内容 </vt:lpstr>
      <vt:lpstr>（一）一般项目</vt:lpstr>
      <vt:lpstr>（二）主诉</vt:lpstr>
      <vt:lpstr>主诉</vt:lpstr>
      <vt:lpstr>（三）现病史（问诊重点）</vt:lpstr>
      <vt:lpstr>PowerPoint 演示文稿</vt:lpstr>
      <vt:lpstr>PowerPoint 演示文稿</vt:lpstr>
      <vt:lpstr>（四）既往史</vt:lpstr>
      <vt:lpstr>（四）既往史</vt:lpstr>
      <vt:lpstr>（五）系统回顾</vt:lpstr>
      <vt:lpstr>（六）个人史</vt:lpstr>
      <vt:lpstr>（六）个人史</vt:lpstr>
      <vt:lpstr>（七）婚姻史</vt:lpstr>
      <vt:lpstr>（七）婚姻史</vt:lpstr>
      <vt:lpstr>（八）月经史和生育史</vt:lpstr>
      <vt:lpstr>（九）家族遗传史</vt:lpstr>
      <vt:lpstr>（九）家族遗传史</vt:lpstr>
      <vt:lpstr>（十）初步诊断</vt:lpstr>
      <vt:lpstr>病历书写</vt:lpstr>
      <vt:lpstr>（一）病历的种类</vt:lpstr>
      <vt:lpstr>（二）病历书写的重要性</vt:lpstr>
      <vt:lpstr>（三）病历书写的一般要求</vt:lpstr>
      <vt:lpstr>（四）大病历书写框架</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张艳芳</cp:lastModifiedBy>
  <cp:revision>799</cp:revision>
  <dcterms:created xsi:type="dcterms:W3CDTF">2017-12-06T07:59:00Z</dcterms:created>
  <dcterms:modified xsi:type="dcterms:W3CDTF">2023-03-30T02:06:54Z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7C1F0DD552234B0BA8522CC20A5F6889</vt:lpwstr>
  </property>
  <property fmtid="{D5CDD505-2E9C-101B-9397-08002B2CF9AE}" pid="3" name="KSOProductBuildVer">
    <vt:lpwstr>2052-11.1.0.13703</vt:lpwstr>
  </property>
</Properties>
</file>