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8" r:id="rId1"/>
  </p:sldMasterIdLst>
  <p:notesMasterIdLst>
    <p:notesMasterId r:id="rId13"/>
  </p:notesMasterIdLst>
  <p:sldIdLst>
    <p:sldId id="321" r:id="rId2"/>
    <p:sldId id="292" r:id="rId3"/>
    <p:sldId id="309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82C"/>
    <a:srgbClr val="E99000"/>
    <a:srgbClr val="EC7690"/>
    <a:srgbClr val="7E822E"/>
    <a:srgbClr val="EB5F52"/>
    <a:srgbClr val="82582D"/>
    <a:srgbClr val="F5BD23"/>
    <a:srgbClr val="534C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62B7-427F-430A-BC33-B6E8DFC8F125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6C18-3BE3-4EFD-B8FF-E0B42C8D78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2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49DC-145A-48E3-8820-7AEA38590D71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9A59-8398-4EA9-B41B-568D73B0B0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2234069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612857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C5B2-8B0A-4E0F-BE75-5D45C1715FDC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DEC7A-0906-4872-886A-8BB188BC3C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82652371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8725-9E40-4C44-BE2E-543B2A128477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60E8-7DB7-4A56-890A-B6554DDFEB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1316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8689-AE7D-409C-BCBE-E4D42CC17C47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900A-B209-434A-97E9-3FCBA492A4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506916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F519-C000-4774-AAD6-7B6DD2CB30ED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39709-B0DB-4B07-906A-1DC512EDA07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17343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FD9-0D9B-4299-8B0D-8E42C23C5A5A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C31E-C0F4-4B0C-8879-9A025D8D72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6428950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581902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9309193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124996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606254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65F3-F134-453B-944C-DF79CA4D3D63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E168A-72C4-48A4-90E5-A8F6786B770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6682360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2737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69933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C3CA-14BA-40A5-B35E-FDA4951B9F41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944F-149A-4A29-9253-B9441D2CC0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542107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6272-EBCD-41A3-8A8D-04C2AB22D04F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02EE-7F45-42ED-A409-05A75AD89A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435598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1452-D546-45D2-824A-D9E220C2402E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E82B-E174-48FE-98A9-2980E8101C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10068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A72E-A833-4934-882D-5DB515E9E634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3E724-7E4D-406B-9B4E-2E20BA9727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7779630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D717-DEF6-4A9D-B91C-BC3B02BB24DA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D4326-8546-4DEE-A6F6-A7613CBE85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901135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5C1F-7C5B-4115-8E36-C6AEE821E624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8F34-1465-4A12-8461-A58D44FF4F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9602762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94D0-183D-4817-BB18-2C1364C514EA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A17D-5EFE-475B-9870-FF21671C32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4834570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38DC3-5EBD-485A-8EFB-4D95C75AD3FD}" type="datetimeFigureOut">
              <a:rPr lang="en-US" altLang="zh-CN"/>
              <a:pPr>
                <a:defRPr/>
              </a:pPr>
              <a:t>4/2/2019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B41F2E-797C-4890-B246-4F63233B01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8" r:id="rId7"/>
    <p:sldLayoutId id="2147484039" r:id="rId8"/>
    <p:sldLayoutId id="2147484040" r:id="rId9"/>
    <p:sldLayoutId id="2147484041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25788" y="2748423"/>
            <a:ext cx="5775325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3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循环系统查体</a:t>
            </a:r>
            <a:r>
              <a:rPr lang="en-US" altLang="zh-CN" sz="43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PBL</a:t>
            </a:r>
            <a:r>
              <a:rPr lang="zh-CN" altLang="en-US" sz="43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endParaRPr lang="en-US" altLang="zh-CN" sz="43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54425" y="4070350"/>
            <a:ext cx="4657725" cy="23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3407" y="5353665"/>
            <a:ext cx="4026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讲解：           敬小钧  </a:t>
            </a:r>
            <a:r>
              <a:rPr lang="en-US" altLang="zh-CN" dirty="0" smtClean="0"/>
              <a:t>2016210045</a:t>
            </a:r>
          </a:p>
          <a:p>
            <a:r>
              <a:rPr lang="en-US" altLang="zh-CN" dirty="0" smtClean="0"/>
              <a:t>PPT</a:t>
            </a:r>
            <a:r>
              <a:rPr lang="zh-CN" altLang="en-US" dirty="0" smtClean="0"/>
              <a:t>制作：    杨泽霖  </a:t>
            </a:r>
            <a:r>
              <a:rPr lang="en-US" altLang="zh-CN" dirty="0" smtClean="0"/>
              <a:t>2016210111</a:t>
            </a:r>
          </a:p>
          <a:p>
            <a:r>
              <a:rPr lang="zh-CN" altLang="en-US" dirty="0" smtClean="0"/>
              <a:t>资料收集：</a:t>
            </a:r>
            <a:r>
              <a:rPr lang="en-US" altLang="zh-CN" dirty="0" smtClean="0"/>
              <a:t>  </a:t>
            </a:r>
            <a:r>
              <a:rPr lang="zh-CN" altLang="en-US" dirty="0" smtClean="0"/>
              <a:t>程景然  </a:t>
            </a:r>
            <a:r>
              <a:rPr lang="en-US" altLang="zh-CN" dirty="0" smtClean="0"/>
              <a:t>2016210019</a:t>
            </a:r>
          </a:p>
          <a:p>
            <a:r>
              <a:rPr lang="en-US" altLang="zh-CN" dirty="0" smtClean="0"/>
              <a:t>                         </a:t>
            </a:r>
            <a:r>
              <a:rPr lang="zh-CN" altLang="en-US" dirty="0" smtClean="0"/>
              <a:t>王瑞       </a:t>
            </a:r>
            <a:r>
              <a:rPr lang="en-US" altLang="zh-CN" dirty="0" smtClean="0"/>
              <a:t>2016210091</a:t>
            </a:r>
          </a:p>
          <a:p>
            <a:r>
              <a:rPr lang="en-US" altLang="zh-CN" dirty="0" smtClean="0"/>
              <a:t>                         </a:t>
            </a:r>
            <a:r>
              <a:rPr lang="zh-CN" altLang="en-US" dirty="0" smtClean="0"/>
              <a:t>张怀东  </a:t>
            </a:r>
            <a:r>
              <a:rPr lang="en-US" altLang="zh-CN" dirty="0" smtClean="0"/>
              <a:t>2016210118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374490" y="2944884"/>
            <a:ext cx="6750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主动脉瓣狭窄诱发左心衰并发右心衰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09963" y="2630488"/>
            <a:ext cx="4948237" cy="74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谢谢大家观看</a:t>
            </a:r>
            <a:endParaRPr lang="en-US" altLang="zh-CN" sz="5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25850" y="3967163"/>
            <a:ext cx="4679950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19575" y="3290888"/>
            <a:ext cx="3529013" cy="74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 Watching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平行四边形 18"/>
          <p:cNvSpPr/>
          <p:nvPr/>
        </p:nvSpPr>
        <p:spPr>
          <a:xfrm>
            <a:off x="6096000" y="1617663"/>
            <a:ext cx="665163" cy="541337"/>
          </a:xfrm>
          <a:prstGeom prst="parallelogram">
            <a:avLst>
              <a:gd name="adj" fmla="val 0"/>
            </a:avLst>
          </a:pr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6096000" y="2638425"/>
            <a:ext cx="665163" cy="539750"/>
          </a:xfrm>
          <a:prstGeom prst="parallelogram">
            <a:avLst>
              <a:gd name="adj" fmla="val 0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6096000" y="3678238"/>
            <a:ext cx="663575" cy="539750"/>
          </a:xfrm>
          <a:prstGeom prst="parallelogram">
            <a:avLst>
              <a:gd name="adj" fmla="val 0"/>
            </a:avLst>
          </a:prstGeom>
          <a:solidFill>
            <a:srgbClr val="EB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6096000" y="4830763"/>
            <a:ext cx="663575" cy="541337"/>
          </a:xfrm>
          <a:prstGeom prst="parallelogram">
            <a:avLst>
              <a:gd name="adj" fmla="val 0"/>
            </a:avLst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1"/>
          <p:cNvSpPr>
            <a:spLocks/>
          </p:cNvSpPr>
          <p:nvPr/>
        </p:nvSpPr>
        <p:spPr bwMode="auto">
          <a:xfrm>
            <a:off x="6770688" y="1555750"/>
            <a:ext cx="2757487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altLang="en-US" sz="4000" dirty="0" smtClean="0">
                <a:solidFill>
                  <a:srgbClr val="000000"/>
                </a:solidFill>
                <a:cs typeface="Helvetica" pitchFamily="34" charset="0"/>
                <a:sym typeface="Calibri" pitchFamily="34" charset="0"/>
              </a:rPr>
              <a:t>病情描述</a:t>
            </a:r>
            <a:endParaRPr lang="zh-CN" sz="4000" dirty="0">
              <a:solidFill>
                <a:srgbClr val="000000"/>
              </a:solidFill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5" name="AutoShape 1"/>
          <p:cNvSpPr>
            <a:spLocks/>
          </p:cNvSpPr>
          <p:nvPr/>
        </p:nvSpPr>
        <p:spPr bwMode="auto">
          <a:xfrm>
            <a:off x="6770688" y="2514600"/>
            <a:ext cx="2757487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altLang="en-US" sz="4000" dirty="0" smtClean="0">
                <a:solidFill>
                  <a:srgbClr val="000000"/>
                </a:solidFill>
                <a:cs typeface="Helvetica" pitchFamily="34" charset="0"/>
                <a:sym typeface="Calibri" pitchFamily="34" charset="0"/>
              </a:rPr>
              <a:t>病史采集</a:t>
            </a:r>
            <a:endParaRPr lang="zh-CN" sz="4000" dirty="0">
              <a:solidFill>
                <a:srgbClr val="000000"/>
              </a:solidFill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6" name="AutoShape 1"/>
          <p:cNvSpPr>
            <a:spLocks/>
          </p:cNvSpPr>
          <p:nvPr/>
        </p:nvSpPr>
        <p:spPr bwMode="auto">
          <a:xfrm>
            <a:off x="6765925" y="3627438"/>
            <a:ext cx="2757488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altLang="en-US" sz="4000" dirty="0" smtClean="0">
                <a:solidFill>
                  <a:srgbClr val="000000"/>
                </a:solidFill>
                <a:cs typeface="Helvetica" pitchFamily="34" charset="0"/>
                <a:sym typeface="Calibri" pitchFamily="34" charset="0"/>
              </a:rPr>
              <a:t>阳性体征</a:t>
            </a:r>
            <a:endParaRPr lang="zh-CN" sz="4000" dirty="0">
              <a:solidFill>
                <a:srgbClr val="000000"/>
              </a:solidFill>
              <a:cs typeface="Helvetica" pitchFamily="34" charset="0"/>
              <a:sym typeface="Calibri" pitchFamily="34" charset="0"/>
            </a:endParaRPr>
          </a:p>
        </p:txBody>
      </p:sp>
      <p:sp>
        <p:nvSpPr>
          <p:cNvPr id="27" name="AutoShape 1"/>
          <p:cNvSpPr>
            <a:spLocks/>
          </p:cNvSpPr>
          <p:nvPr/>
        </p:nvSpPr>
        <p:spPr bwMode="auto">
          <a:xfrm>
            <a:off x="6765925" y="4770438"/>
            <a:ext cx="2757488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eaLnBrk="1"/>
            <a:r>
              <a:rPr lang="zh-CN" altLang="en-US" sz="4000" dirty="0" smtClean="0">
                <a:solidFill>
                  <a:srgbClr val="000000"/>
                </a:solidFill>
                <a:cs typeface="Helvetica" pitchFamily="34" charset="0"/>
                <a:sym typeface="Calibri" pitchFamily="34" charset="0"/>
              </a:rPr>
              <a:t>考虑诊断</a:t>
            </a:r>
            <a:endParaRPr lang="zh-CN" sz="4000" dirty="0">
              <a:solidFill>
                <a:srgbClr val="000000"/>
              </a:solidFill>
              <a:cs typeface="Helvetica" pitchFamily="34" charset="0"/>
              <a:sym typeface="Calibri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5500" y="259715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病情描述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910" y="1076632"/>
            <a:ext cx="9291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/>
              <a:t>患者男，</a:t>
            </a:r>
            <a:r>
              <a:rPr lang="en-US" altLang="zh-CN" sz="2800" dirty="0" smtClean="0"/>
              <a:t>57</a:t>
            </a:r>
            <a:r>
              <a:rPr lang="zh-CN" altLang="zh-CN" sz="2800" dirty="0" smtClean="0"/>
              <a:t>岁，因“劳力性气促</a:t>
            </a:r>
            <a:r>
              <a:rPr lang="en-US" altLang="zh-CN" sz="2800" dirty="0" smtClean="0"/>
              <a:t>20</a:t>
            </a:r>
            <a:r>
              <a:rPr lang="zh-CN" altLang="zh-CN" sz="2800" dirty="0" smtClean="0"/>
              <a:t>年，加重伴心悸，双下肢水肿</a:t>
            </a:r>
            <a:r>
              <a:rPr lang="en-US" altLang="zh-CN" sz="2800" dirty="0" smtClean="0"/>
              <a:t>10</a:t>
            </a:r>
            <a:r>
              <a:rPr lang="zh-CN" altLang="zh-CN" sz="2800" dirty="0" smtClean="0"/>
              <a:t>天”入院，心脏彩超提示：</a:t>
            </a:r>
            <a:r>
              <a:rPr lang="en-US" altLang="zh-CN" sz="2800" dirty="0" smtClean="0"/>
              <a:t>LVEDD 80mm EF 30%</a:t>
            </a:r>
            <a:endParaRPr lang="zh-CN" altLang="en-US" sz="2800" dirty="0"/>
          </a:p>
        </p:txBody>
      </p:sp>
      <p:sp>
        <p:nvSpPr>
          <p:cNvPr id="7" name="线形标注 3 6"/>
          <p:cNvSpPr/>
          <p:nvPr/>
        </p:nvSpPr>
        <p:spPr>
          <a:xfrm>
            <a:off x="958644" y="2949679"/>
            <a:ext cx="2816943" cy="899652"/>
          </a:xfrm>
          <a:prstGeom prst="borderCallout3">
            <a:avLst>
              <a:gd name="adj1" fmla="val -10919"/>
              <a:gd name="adj2" fmla="val 6141"/>
              <a:gd name="adj3" fmla="val -62982"/>
              <a:gd name="adj4" fmla="val 41965"/>
              <a:gd name="adj5" fmla="val -108017"/>
              <a:gd name="adj6" fmla="val 83601"/>
              <a:gd name="adj7" fmla="val -165132"/>
              <a:gd name="adj8" fmla="val 141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>
                <a:solidFill>
                  <a:schemeClr val="tx1"/>
                </a:solidFill>
              </a:rPr>
              <a:t>劳力性气促多考虑心肺疾病，怀疑左侧心力衰竭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8480323" y="3362634"/>
            <a:ext cx="2698955" cy="1386348"/>
          </a:xfrm>
          <a:prstGeom prst="borderCallout1">
            <a:avLst>
              <a:gd name="adj1" fmla="val 18750"/>
              <a:gd name="adj2" fmla="val -8333"/>
              <a:gd name="adj3" fmla="val -99607"/>
              <a:gd name="adj4" fmla="val -84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正常值：</a:t>
            </a:r>
            <a:endParaRPr lang="en-US" altLang="zh-CN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+mn-ea"/>
              </a:rPr>
              <a:t>左心室舒张末期内径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  35-55mm</a:t>
            </a:r>
            <a:endParaRPr lang="zh-CN" altLang="zh-CN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zh-CN" dirty="0" smtClean="0">
                <a:solidFill>
                  <a:schemeClr val="tx1"/>
                </a:solidFill>
                <a:latin typeface="+mn-ea"/>
              </a:rPr>
              <a:t>射血分数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55</a:t>
            </a:r>
            <a:r>
              <a:rPr lang="zh-CN" altLang="zh-CN" dirty="0" smtClean="0">
                <a:solidFill>
                  <a:schemeClr val="tx1"/>
                </a:solidFill>
                <a:latin typeface="+mn-ea"/>
              </a:rPr>
              <a:t>％—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65</a:t>
            </a:r>
            <a:r>
              <a:rPr lang="zh-CN" altLang="zh-CN" dirty="0" smtClean="0">
                <a:solidFill>
                  <a:schemeClr val="tx1"/>
                </a:solidFill>
                <a:latin typeface="+mn-ea"/>
              </a:rPr>
              <a:t>％</a:t>
            </a:r>
          </a:p>
          <a:p>
            <a:pPr algn="ctr"/>
            <a:endParaRPr lang="zh-CN" altLang="en-US" dirty="0"/>
          </a:p>
        </p:txBody>
      </p:sp>
      <p:sp>
        <p:nvSpPr>
          <p:cNvPr id="17" name="线形标注 3 16"/>
          <p:cNvSpPr/>
          <p:nvPr/>
        </p:nvSpPr>
        <p:spPr>
          <a:xfrm>
            <a:off x="3908323" y="4291781"/>
            <a:ext cx="2595716" cy="589935"/>
          </a:xfrm>
          <a:prstGeom prst="borderCallout3">
            <a:avLst>
              <a:gd name="adj1" fmla="val -23750"/>
              <a:gd name="adj2" fmla="val 61553"/>
              <a:gd name="adj3" fmla="val -185987"/>
              <a:gd name="adj4" fmla="val 30822"/>
              <a:gd name="adj5" fmla="val -329473"/>
              <a:gd name="adj6" fmla="val -18940"/>
              <a:gd name="adj7" fmla="val -390327"/>
              <a:gd name="adj8" fmla="val -57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>
                <a:solidFill>
                  <a:schemeClr val="tx1"/>
                </a:solidFill>
              </a:rPr>
              <a:t>双下肢水肿为右心衰的典型特征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该患者的病史采集过程中需要补充哪些内容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病史采集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8645" y="943896"/>
            <a:ext cx="294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问诊：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389237"/>
            <a:ext cx="312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体格检查：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8142" y="3923071"/>
            <a:ext cx="246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辅助检查：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93921" y="4026309"/>
            <a:ext cx="9527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超声心动图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心衰中最有价值的检查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                       </a:t>
            </a:r>
            <a:r>
              <a:rPr lang="zh-CN" altLang="en-US" dirty="0" smtClean="0"/>
              <a:t>对主动脉狭窄和二尖瓣关闭不全的诊断有较高的特异性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                       </a:t>
            </a:r>
            <a:r>
              <a:rPr lang="zh-CN" altLang="en-US" dirty="0" smtClean="0"/>
              <a:t>可准确诊断主动脉关闭不全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                       </a:t>
            </a:r>
            <a:r>
              <a:rPr lang="zh-CN" altLang="en-US" dirty="0" smtClean="0"/>
              <a:t>对二尖瓣狭窄的诊断有较高的特异性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                       </a:t>
            </a:r>
            <a:r>
              <a:rPr lang="zh-CN" altLang="en-US" dirty="0" smtClean="0"/>
              <a:t>可明确诊断三尖瓣狭窄和三尖瓣关闭不全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93897" y="943897"/>
            <a:ext cx="722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现</a:t>
            </a:r>
            <a:r>
              <a:rPr lang="zh-CN" altLang="zh-CN" dirty="0" smtClean="0"/>
              <a:t>病史</a:t>
            </a:r>
            <a:r>
              <a:rPr lang="zh-CN" altLang="en-US" dirty="0" smtClean="0"/>
              <a:t>（病因及诱因，</a:t>
            </a:r>
            <a:r>
              <a:rPr lang="zh-CN" altLang="zh-CN" dirty="0" smtClean="0"/>
              <a:t>症状</a:t>
            </a:r>
            <a:r>
              <a:rPr lang="zh-CN" altLang="zh-CN" dirty="0" smtClean="0"/>
              <a:t>特点</a:t>
            </a:r>
            <a:r>
              <a:rPr lang="zh-CN" altLang="en-US" dirty="0" smtClean="0"/>
              <a:t>，</a:t>
            </a:r>
            <a:r>
              <a:rPr lang="zh-CN" altLang="zh-CN" dirty="0" smtClean="0"/>
              <a:t>诊治</a:t>
            </a:r>
            <a:r>
              <a:rPr lang="zh-CN" altLang="zh-CN" dirty="0" smtClean="0"/>
              <a:t>经过</a:t>
            </a:r>
            <a:r>
              <a:rPr lang="zh-CN" altLang="en-US" dirty="0" smtClean="0"/>
              <a:t>，</a:t>
            </a:r>
            <a:r>
              <a:rPr lang="zh-CN" altLang="zh-CN" dirty="0" smtClean="0"/>
              <a:t>病程</a:t>
            </a:r>
            <a:r>
              <a:rPr lang="zh-CN" altLang="zh-CN" dirty="0" smtClean="0"/>
              <a:t>中的一般</a:t>
            </a:r>
            <a:r>
              <a:rPr lang="zh-CN" altLang="zh-CN" dirty="0" smtClean="0"/>
              <a:t>情况</a:t>
            </a:r>
            <a:r>
              <a:rPr lang="zh-CN" altLang="en-US" dirty="0" smtClean="0"/>
              <a:t>）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08649" y="1504335"/>
            <a:ext cx="660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既往史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08654" y="2477727"/>
            <a:ext cx="348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视触叩听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查体可以发现哪些阳性体征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阳性体征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061883" y="1311106"/>
            <a:ext cx="995516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视诊 左心室增大 心尖搏动移位 向左下移位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颈静脉充盈 水肿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2.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触诊 左室肥厚→心尖区抬举性搏动（心尖区徐缓、有力、较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局限的搏动使手指尖端抬起），同时伴心尖搏动范围增大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3.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叩诊 心浊音界向左下增大，心腰部由正常的钝角变直角，心界似靴形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听诊 左心室扩大 心尖搏动点向左下移位 心率加快 奔马律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i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4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考虑诊断</a:t>
            </a:r>
            <a:endParaRPr lang="en-US" altLang="zh-CN" sz="40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9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99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</TotalTime>
  <Words>328</Words>
  <Application>Microsoft Office PowerPoint</Application>
  <PresentationFormat>自定义</PresentationFormat>
  <Paragraphs>57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向阳花儿</dc:creator>
  <cp:lastModifiedBy>asus</cp:lastModifiedBy>
  <cp:revision>100</cp:revision>
  <dcterms:created xsi:type="dcterms:W3CDTF">2013-08-29T10:54:42Z</dcterms:created>
  <dcterms:modified xsi:type="dcterms:W3CDTF">2019-04-02T13:21:30Z</dcterms:modified>
</cp:coreProperties>
</file>